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5" r:id="rId3"/>
    <p:sldId id="270" r:id="rId4"/>
    <p:sldId id="353" r:id="rId5"/>
    <p:sldId id="272" r:id="rId6"/>
    <p:sldId id="288" r:id="rId7"/>
    <p:sldId id="350" r:id="rId8"/>
    <p:sldId id="355" r:id="rId9"/>
    <p:sldId id="290" r:id="rId10"/>
    <p:sldId id="278" r:id="rId11"/>
    <p:sldId id="276" r:id="rId12"/>
    <p:sldId id="336" r:id="rId13"/>
    <p:sldId id="342" r:id="rId14"/>
    <p:sldId id="285" r:id="rId15"/>
    <p:sldId id="280" r:id="rId16"/>
    <p:sldId id="282" r:id="rId17"/>
    <p:sldId id="358" r:id="rId18"/>
    <p:sldId id="300" r:id="rId19"/>
    <p:sldId id="298" r:id="rId20"/>
    <p:sldId id="302" r:id="rId21"/>
    <p:sldId id="304" r:id="rId22"/>
    <p:sldId id="344" r:id="rId23"/>
    <p:sldId id="348" r:id="rId24"/>
    <p:sldId id="346" r:id="rId25"/>
    <p:sldId id="359" r:id="rId26"/>
    <p:sldId id="365" r:id="rId27"/>
    <p:sldId id="292" r:id="rId28"/>
    <p:sldId id="360" r:id="rId29"/>
    <p:sldId id="294" r:id="rId30"/>
    <p:sldId id="361" r:id="rId31"/>
    <p:sldId id="296" r:id="rId32"/>
    <p:sldId id="362" r:id="rId33"/>
    <p:sldId id="338" r:id="rId34"/>
    <p:sldId id="366" r:id="rId35"/>
    <p:sldId id="363" r:id="rId36"/>
    <p:sldId id="261" r:id="rId37"/>
    <p:sldId id="364" r:id="rId38"/>
    <p:sldId id="306" r:id="rId39"/>
    <p:sldId id="354" r:id="rId40"/>
    <p:sldId id="324" r:id="rId41"/>
    <p:sldId id="326" r:id="rId42"/>
    <p:sldId id="308" r:id="rId43"/>
    <p:sldId id="310" r:id="rId44"/>
    <p:sldId id="312" r:id="rId45"/>
    <p:sldId id="357" r:id="rId46"/>
    <p:sldId id="314" r:id="rId47"/>
    <p:sldId id="316" r:id="rId48"/>
    <p:sldId id="318" r:id="rId49"/>
    <p:sldId id="320" r:id="rId50"/>
    <p:sldId id="322" r:id="rId51"/>
    <p:sldId id="367" r:id="rId52"/>
    <p:sldId id="356" r:id="rId53"/>
    <p:sldId id="340" r:id="rId54"/>
    <p:sldId id="328" r:id="rId55"/>
    <p:sldId id="332" r:id="rId56"/>
    <p:sldId id="351"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2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Заголовок, текст и клип мультимеди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ультимедиа 3"/>
          <p:cNvSpPr>
            <a:spLocks noGrp="1"/>
          </p:cNvSpPr>
          <p:nvPr>
            <p:ph type="media" sz="half" idx="2"/>
          </p:nvPr>
        </p:nvSpPr>
        <p:spPr>
          <a:xfrm>
            <a:off x="4648200" y="1600200"/>
            <a:ext cx="4038600" cy="4525963"/>
          </a:xfrm>
        </p:spPr>
        <p:txBody>
          <a:bodyPr/>
          <a:lstStyle/>
          <a:p>
            <a:pPr lvl="0"/>
            <a:endParaRPr lang="ru-RU" noProof="0" dirty="0"/>
          </a:p>
        </p:txBody>
      </p:sp>
      <p:sp>
        <p:nvSpPr>
          <p:cNvPr id="5" name="Дата 4"/>
          <p:cNvSpPr>
            <a:spLocks noGrp="1"/>
          </p:cNvSpPr>
          <p:nvPr>
            <p:ph type="dt" sz="half" idx="10"/>
          </p:nvPr>
        </p:nvSpPr>
        <p:spPr>
          <a:xfrm>
            <a:off x="457200" y="6245225"/>
            <a:ext cx="2133600" cy="476250"/>
          </a:xfrm>
        </p:spPr>
        <p:txBody>
          <a:bodyPr/>
          <a:lstStyle>
            <a:lvl1pPr>
              <a:defRPr/>
            </a:lvl1pPr>
          </a:lstStyle>
          <a:p>
            <a:pPr>
              <a:defRPr/>
            </a:pPr>
            <a:endParaRPr lang="ru-RU" dirty="0"/>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pPr>
              <a:defRPr/>
            </a:pPr>
            <a:endParaRPr lang="ru-RU" dirty="0"/>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pPr>
              <a:defRPr/>
            </a:pPr>
            <a:fld id="{CC18C126-2A03-4EA4-887F-4C76B3EC9225}" type="slidenum">
              <a:rPr lang="ru-RU"/>
              <a:pPr>
                <a:defRPr/>
              </a:pPr>
              <a:t>‹#›</a:t>
            </a:fld>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600200"/>
            <a:ext cx="4038600" cy="4525963"/>
          </a:xfrm>
        </p:spPr>
        <p:txBody>
          <a:bodyPr/>
          <a:lstStyle/>
          <a:p>
            <a:endParaRPr lang="ru-RU" dirty="0"/>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dirty="0"/>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dirty="0"/>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DC714C0E-D937-47F0-9A45-5701EB4C67CA}" type="slidenum">
              <a:rPr lang="ru-RU"/>
              <a:pPr/>
              <a:t>‹#›</a:t>
            </a:fld>
            <a:endParaRPr lang="ru-RU" dirty="0"/>
          </a:p>
        </p:txBody>
      </p:sp>
    </p:spTree>
  </p:cSld>
  <p:clrMapOvr>
    <a:masterClrMapping/>
  </p:clrMapOvr>
  <p:transition spd="med"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19.03.2015</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19.03.2015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okolskoe.ucoz.ru/_ph/4/2/211094534.jpg" TargetMode="Externa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veb-shpargalka.narod.ru/vera1002.gif"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alpha val="56000"/>
              </a:schemeClr>
            </a:gs>
            <a:gs pos="50000">
              <a:srgbClr val="9CB86E"/>
            </a:gs>
            <a:gs pos="100000">
              <a:srgbClr val="156B13"/>
            </a:gs>
          </a:gsLst>
          <a:lin ang="54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0" y="-99391"/>
            <a:ext cx="9144001" cy="255454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  </a:t>
            </a:r>
            <a:r>
              <a:rPr lang="ru-RU"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«Сергей Есенин: хронологическая канва </a:t>
            </a:r>
          </a:p>
          <a:p>
            <a:pPr algn="ctr"/>
            <a:r>
              <a:rPr lang="ru-RU"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жизни и творчества»</a:t>
            </a:r>
            <a:endParaRPr lang="ru-RU"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cs typeface="Arial" pitchFamily="34" charset="0"/>
            </a:endParaRPr>
          </a:p>
        </p:txBody>
      </p:sp>
      <p:pic>
        <p:nvPicPr>
          <p:cNvPr id="2050" name="Picture 2" descr="&amp;Pcy;&amp;iecy;&amp;scy;&amp;tcy;&amp;rcy;&amp;acy;&amp;yacy; &amp;lcy;&amp;iecy;&amp;ncy;&amp;tcy;&amp;acy; - &amp;Scy;&amp;icy;&amp;ncy;&amp;icy;&amp;jcy;. &amp;Dcy;&amp;iecy;&amp;ncy;&amp;softcy; &amp;tcy;&amp;rcy;&amp;iecy;&amp;tcy;&amp;icy;&amp;jcy;. &amp;Scy;&amp;iecy;&amp;rcy;&amp;gcy;&amp;iecy;&amp;jcy; &amp;IEcy;&amp;scy;&amp;iecy;&amp;ncy;&amp;icy;&amp;ncy;"/>
          <p:cNvPicPr>
            <a:picLocks noChangeAspect="1" noChangeArrowheads="1"/>
          </p:cNvPicPr>
          <p:nvPr/>
        </p:nvPicPr>
        <p:blipFill>
          <a:blip r:embed="rId2" cstate="print"/>
          <a:srcRect/>
          <a:stretch>
            <a:fillRect/>
          </a:stretch>
        </p:blipFill>
        <p:spPr bwMode="auto">
          <a:xfrm>
            <a:off x="2771800" y="2492896"/>
            <a:ext cx="3383370" cy="4149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Click="0" advTm="1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94000">
              <a:schemeClr val="accent6">
                <a:lumMod val="75000"/>
                <a:alpha val="56000"/>
              </a:schemeClr>
            </a:gs>
            <a:gs pos="30000">
              <a:srgbClr val="D49E6C"/>
            </a:gs>
            <a:gs pos="70000">
              <a:srgbClr val="A65528"/>
            </a:gs>
            <a:gs pos="100000">
              <a:srgbClr val="66301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Содержимое 10"/>
          <p:cNvSpPr>
            <a:spLocks noGrp="1"/>
          </p:cNvSpPr>
          <p:nvPr>
            <p:ph sz="half" idx="2"/>
          </p:nvPr>
        </p:nvSpPr>
        <p:spPr>
          <a:xfrm>
            <a:off x="5436096" y="476672"/>
            <a:ext cx="3328987" cy="1468760"/>
          </a:xfrm>
        </p:spPr>
        <p:txBody>
          <a:bodyPr/>
          <a:lstStyle/>
          <a:p>
            <a:pPr algn="ctr" eaLnBrk="1" hangingPunct="1">
              <a:buFont typeface="Arial" charset="0"/>
              <a:buNone/>
            </a:pPr>
            <a:r>
              <a:rPr lang="ru-RU" sz="4000" b="1" dirty="0" smtClean="0"/>
              <a:t>С.Есенин</a:t>
            </a:r>
          </a:p>
          <a:p>
            <a:pPr algn="ctr" eaLnBrk="1" hangingPunct="1">
              <a:buFont typeface="Arial" charset="0"/>
              <a:buNone/>
            </a:pPr>
            <a:r>
              <a:rPr lang="ru-RU" sz="4000" b="1" dirty="0" smtClean="0"/>
              <a:t>19</a:t>
            </a:r>
            <a:r>
              <a:rPr lang="en-US" sz="4000" b="1" dirty="0" smtClean="0"/>
              <a:t>12</a:t>
            </a:r>
            <a:r>
              <a:rPr lang="ru-RU" sz="4000" b="1" dirty="0" smtClean="0"/>
              <a:t> год</a:t>
            </a:r>
          </a:p>
        </p:txBody>
      </p:sp>
      <p:pic>
        <p:nvPicPr>
          <p:cNvPr id="1026" name="Picture 2" descr="C:\Documents and Settings\Home\Мои документы\Мои рисунки\esenin1912.jpg"/>
          <p:cNvPicPr>
            <a:picLocks noChangeAspect="1" noChangeArrowheads="1"/>
          </p:cNvPicPr>
          <p:nvPr/>
        </p:nvPicPr>
        <p:blipFill>
          <a:blip r:embed="rId2" cstate="print"/>
          <a:srcRect/>
          <a:stretch>
            <a:fillRect/>
          </a:stretch>
        </p:blipFill>
        <p:spPr bwMode="auto">
          <a:xfrm>
            <a:off x="199608" y="188640"/>
            <a:ext cx="4481038" cy="62156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0657" name="Picture 1" descr="C:\Users\Link\Documents\литература\литература для 11\Есенин\фотографии\0c1982028a0a45d53e9b7e0e3291fa1d.jpeg"/>
          <p:cNvPicPr>
            <a:picLocks noChangeAspect="1" noChangeArrowheads="1"/>
          </p:cNvPicPr>
          <p:nvPr/>
        </p:nvPicPr>
        <p:blipFill>
          <a:blip r:embed="rId3" cstate="print"/>
          <a:srcRect/>
          <a:stretch>
            <a:fillRect/>
          </a:stretch>
        </p:blipFill>
        <p:spPr bwMode="auto">
          <a:xfrm>
            <a:off x="4860032" y="2780928"/>
            <a:ext cx="4123065" cy="3528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Click="0" advTm="1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lstStyle/>
          <a:p>
            <a:pPr eaLnBrk="1" hangingPunct="1"/>
            <a:endParaRPr lang="ru-RU" dirty="0" smtClean="0"/>
          </a:p>
        </p:txBody>
      </p:sp>
      <p:pic>
        <p:nvPicPr>
          <p:cNvPr id="1026" name="Picture 2" descr="C:\Documents and Settings\Home\Рабочий стол\Новая папка (4)\закат над рекой.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Click="0" advTm="1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85000">
              <a:schemeClr val="accent5">
                <a:lumMod val="75000"/>
              </a:schemeClr>
            </a:gs>
            <a:gs pos="50000">
              <a:srgbClr val="9CB86E"/>
            </a:gs>
            <a:gs pos="100000">
              <a:srgbClr val="156B13"/>
            </a:gs>
          </a:gsLst>
          <a:path path="rect">
            <a:fillToRect l="50000" t="50000" r="50000" b="50000"/>
          </a:path>
        </a:gradFill>
        <a:effectLst/>
      </p:bgPr>
    </p:bg>
    <p:spTree>
      <p:nvGrpSpPr>
        <p:cNvPr id="1" name=""/>
        <p:cNvGrpSpPr/>
        <p:nvPr/>
      </p:nvGrpSpPr>
      <p:grpSpPr>
        <a:xfrm>
          <a:off x="0" y="0"/>
          <a:ext cx="0" cy="0"/>
          <a:chOff x="0" y="0"/>
          <a:chExt cx="0" cy="0"/>
        </a:xfrm>
      </p:grpSpPr>
      <p:sp>
        <p:nvSpPr>
          <p:cNvPr id="19457" name="Содержимое 2"/>
          <p:cNvSpPr>
            <a:spLocks noGrp="1"/>
          </p:cNvSpPr>
          <p:nvPr>
            <p:ph idx="1"/>
          </p:nvPr>
        </p:nvSpPr>
        <p:spPr>
          <a:xfrm>
            <a:off x="250825" y="260649"/>
            <a:ext cx="3817119" cy="2304256"/>
          </a:xfrm>
        </p:spPr>
        <p:txBody>
          <a:bodyPr>
            <a:normAutofit lnSpcReduction="10000"/>
          </a:bodyPr>
          <a:lstStyle/>
          <a:p>
            <a:pPr algn="just" eaLnBrk="1" hangingPunct="1">
              <a:buFont typeface="Wingdings 2" pitchFamily="18" charset="2"/>
              <a:buNone/>
            </a:pPr>
            <a:r>
              <a:rPr lang="ru-RU" sz="1400" dirty="0" smtClean="0">
                <a:latin typeface="Arial" charset="0"/>
              </a:rPr>
              <a:t>	</a:t>
            </a:r>
            <a:r>
              <a:rPr lang="ru-RU" sz="1800" dirty="0" smtClean="0">
                <a:latin typeface="Times New Roman" pitchFamily="18" charset="0"/>
                <a:cs typeface="Times New Roman" pitchFamily="18" charset="0"/>
              </a:rPr>
              <a:t>После окончания школы в 1912 г. Есенин приехал в Москву. </a:t>
            </a:r>
          </a:p>
          <a:p>
            <a:pPr algn="just" eaLnBrk="1" hangingPunct="1">
              <a:buFont typeface="Wingdings 2" pitchFamily="18" charset="2"/>
              <a:buNone/>
            </a:pPr>
            <a:r>
              <a:rPr lang="ru-RU" sz="1800" dirty="0" smtClean="0">
                <a:latin typeface="Times New Roman" pitchFamily="18" charset="0"/>
                <a:cs typeface="Times New Roman" pitchFamily="18" charset="0"/>
              </a:rPr>
              <a:t>      Работал в книжном магазине, затем поступил в типографию товарищества  И. Сытина — это давало будущему поэту возможность читать различную литературу.</a:t>
            </a:r>
          </a:p>
        </p:txBody>
      </p:sp>
      <p:pic>
        <p:nvPicPr>
          <p:cNvPr id="19458" name="Picture 4"/>
          <p:cNvPicPr>
            <a:picLocks noChangeAspect="1" noChangeArrowheads="1"/>
          </p:cNvPicPr>
          <p:nvPr/>
        </p:nvPicPr>
        <p:blipFill>
          <a:blip r:embed="rId2" cstate="print"/>
          <a:srcRect/>
          <a:stretch>
            <a:fillRect/>
          </a:stretch>
        </p:blipFill>
        <p:spPr bwMode="auto">
          <a:xfrm>
            <a:off x="4499992" y="476672"/>
            <a:ext cx="4194175" cy="53292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9459" name="Rectangle 5"/>
          <p:cNvSpPr>
            <a:spLocks noChangeArrowheads="1"/>
          </p:cNvSpPr>
          <p:nvPr/>
        </p:nvSpPr>
        <p:spPr bwMode="auto">
          <a:xfrm>
            <a:off x="4211638" y="6021388"/>
            <a:ext cx="4608512" cy="646331"/>
          </a:xfrm>
          <a:prstGeom prst="rect">
            <a:avLst/>
          </a:prstGeom>
          <a:noFill/>
          <a:ln w="9525">
            <a:noFill/>
            <a:miter lim="800000"/>
            <a:headEnd/>
            <a:tailEnd/>
          </a:ln>
        </p:spPr>
        <p:txBody>
          <a:bodyPr>
            <a:spAutoFit/>
          </a:bodyPr>
          <a:lstStyle/>
          <a:p>
            <a:pPr algn="ctr"/>
            <a:r>
              <a:rPr lang="ru-RU" b="1" dirty="0">
                <a:latin typeface="Times New Roman" pitchFamily="18" charset="0"/>
                <a:cs typeface="Times New Roman" pitchFamily="18" charset="0"/>
              </a:rPr>
              <a:t>Сергей Есенин среди сотрудников типографии И. Д. Сытина.</a:t>
            </a:r>
          </a:p>
        </p:txBody>
      </p:sp>
      <p:pic>
        <p:nvPicPr>
          <p:cNvPr id="19460" name="Picture 6"/>
          <p:cNvPicPr>
            <a:picLocks noChangeAspect="1" noChangeArrowheads="1"/>
          </p:cNvPicPr>
          <p:nvPr/>
        </p:nvPicPr>
        <p:blipFill>
          <a:blip r:embed="rId3" cstate="print"/>
          <a:srcRect/>
          <a:stretch>
            <a:fillRect/>
          </a:stretch>
        </p:blipFill>
        <p:spPr bwMode="auto">
          <a:xfrm>
            <a:off x="468313" y="2636838"/>
            <a:ext cx="3665537" cy="31686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9461" name="Rectangle 7"/>
          <p:cNvSpPr>
            <a:spLocks noChangeArrowheads="1"/>
          </p:cNvSpPr>
          <p:nvPr/>
        </p:nvSpPr>
        <p:spPr bwMode="auto">
          <a:xfrm>
            <a:off x="468313" y="6021388"/>
            <a:ext cx="3671887" cy="646331"/>
          </a:xfrm>
          <a:prstGeom prst="rect">
            <a:avLst/>
          </a:prstGeom>
          <a:noFill/>
          <a:ln w="9525">
            <a:noFill/>
            <a:miter lim="800000"/>
            <a:headEnd/>
            <a:tailEnd/>
          </a:ln>
        </p:spPr>
        <p:txBody>
          <a:bodyPr>
            <a:spAutoFit/>
          </a:bodyPr>
          <a:lstStyle/>
          <a:p>
            <a:pPr algn="ctr"/>
            <a:r>
              <a:rPr lang="ru-RU" b="1" dirty="0">
                <a:latin typeface="Times New Roman" pitchFamily="18" charset="0"/>
                <a:cs typeface="Times New Roman" pitchFamily="18" charset="0"/>
              </a:rPr>
              <a:t>Здание типографии Товарищества И. Д. Сытина</a:t>
            </a:r>
          </a:p>
        </p:txBody>
      </p:sp>
    </p:spTree>
  </p:cSld>
  <p:clrMapOvr>
    <a:masterClrMapping/>
  </p:clrMapOvr>
  <p:transition advClick="0" advTm="1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89000">
              <a:srgbClr val="03D4A8"/>
            </a:gs>
            <a:gs pos="25000">
              <a:srgbClr val="21D6E0"/>
            </a:gs>
            <a:gs pos="75000">
              <a:srgbClr val="0087E6"/>
            </a:gs>
            <a:gs pos="100000">
              <a:srgbClr val="005CB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7649" name="Содержимое 2"/>
          <p:cNvSpPr>
            <a:spLocks noGrp="1"/>
          </p:cNvSpPr>
          <p:nvPr>
            <p:ph idx="1"/>
          </p:nvPr>
        </p:nvSpPr>
        <p:spPr>
          <a:xfrm>
            <a:off x="179388" y="549275"/>
            <a:ext cx="4032250" cy="5616575"/>
          </a:xfrm>
        </p:spPr>
        <p:txBody>
          <a:bodyPr/>
          <a:lstStyle/>
          <a:p>
            <a:pPr algn="just" eaLnBrk="1" hangingPunct="1">
              <a:buFont typeface="Wingdings 2" pitchFamily="18" charset="2"/>
              <a:buNone/>
            </a:pPr>
            <a:r>
              <a:rPr lang="ru-RU" sz="2400" dirty="0" smtClean="0"/>
              <a:t>		</a:t>
            </a:r>
            <a:r>
              <a:rPr lang="ru-RU" sz="2400" dirty="0" smtClean="0">
                <a:latin typeface="Arial" charset="0"/>
              </a:rPr>
              <a:t>Октябрьскую революцию Есенин принял безоговорочно. Как он сам писал в своей автобиографии: «В годы революции был всецело на стороне Октября, но принимал все по-своему, с крестьянским уклоном».</a:t>
            </a:r>
            <a:br>
              <a:rPr lang="ru-RU" sz="2400" dirty="0" smtClean="0">
                <a:latin typeface="Arial" charset="0"/>
              </a:rPr>
            </a:br>
            <a:endParaRPr lang="ru-RU" sz="2400" dirty="0" smtClean="0">
              <a:latin typeface="Arial" charset="0"/>
            </a:endParaRPr>
          </a:p>
        </p:txBody>
      </p:sp>
      <p:pic>
        <p:nvPicPr>
          <p:cNvPr id="27650" name="Picture 5"/>
          <p:cNvPicPr>
            <a:picLocks noChangeAspect="1" noChangeArrowheads="1"/>
          </p:cNvPicPr>
          <p:nvPr/>
        </p:nvPicPr>
        <p:blipFill>
          <a:blip r:embed="rId2" cstate="print"/>
          <a:srcRect/>
          <a:stretch>
            <a:fillRect/>
          </a:stretch>
        </p:blipFill>
        <p:spPr bwMode="auto">
          <a:xfrm>
            <a:off x="4257675" y="476250"/>
            <a:ext cx="4666169" cy="5761062"/>
          </a:xfrm>
          <a:prstGeom prst="rect">
            <a:avLst/>
          </a:prstGeom>
          <a:noFill/>
          <a:ln w="9525">
            <a:noFill/>
            <a:miter lim="800000"/>
            <a:headEnd/>
            <a:tailEnd/>
          </a:ln>
          <a:effectLst>
            <a:softEdge rad="317500"/>
          </a:effectLst>
        </p:spPr>
      </p:pic>
      <p:sp>
        <p:nvSpPr>
          <p:cNvPr id="27651" name="Text Box 6"/>
          <p:cNvSpPr txBox="1">
            <a:spLocks noChangeArrowheads="1"/>
          </p:cNvSpPr>
          <p:nvPr/>
        </p:nvSpPr>
        <p:spPr bwMode="auto">
          <a:xfrm>
            <a:off x="395536" y="5301208"/>
            <a:ext cx="3672086" cy="915987"/>
          </a:xfrm>
          <a:prstGeom prst="rect">
            <a:avLst/>
          </a:prstGeom>
          <a:noFill/>
          <a:ln w="9525">
            <a:noFill/>
            <a:miter lim="800000"/>
            <a:headEnd/>
            <a:tailEnd/>
          </a:ln>
        </p:spPr>
        <p:txBody>
          <a:bodyPr wrap="square">
            <a:spAutoFit/>
          </a:bodyPr>
          <a:lstStyle/>
          <a:p>
            <a:pPr algn="ctr"/>
            <a:r>
              <a:rPr lang="ru-RU" b="1" dirty="0">
                <a:latin typeface="Times New Roman" pitchFamily="18" charset="0"/>
                <a:cs typeface="Times New Roman" pitchFamily="18" charset="0"/>
              </a:rPr>
              <a:t>С.Есенин, А.Блок и В.Маяковский – поэты, принявшие революцию</a:t>
            </a:r>
            <a:r>
              <a:rPr lang="ru-RU" dirty="0"/>
              <a:t>.</a:t>
            </a:r>
          </a:p>
        </p:txBody>
      </p:sp>
    </p:spTree>
  </p:cSld>
  <p:clrMapOvr>
    <a:masterClrMapping/>
  </p:clrMapOvr>
  <p:transition advClick="0" advTm="1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Картинка 14 из 1434">
            <a:hlinkClick r:id="rId2"/>
          </p:cNvPr>
          <p:cNvPicPr>
            <a:picLocks noChangeAspect="1" noChangeArrowheads="1"/>
          </p:cNvPicPr>
          <p:nvPr/>
        </p:nvPicPr>
        <p:blipFill>
          <a:blip r:embed="rId3" cstate="print">
            <a:lum contrast="30000"/>
          </a:blip>
          <a:srcRect/>
          <a:stretch>
            <a:fillRect/>
          </a:stretch>
        </p:blipFill>
        <p:spPr bwMode="auto">
          <a:xfrm>
            <a:off x="-64976" y="0"/>
            <a:ext cx="9208976" cy="6858000"/>
          </a:xfrm>
          <a:prstGeom prst="rect">
            <a:avLst/>
          </a:prstGeom>
          <a:noFill/>
          <a:effectLst>
            <a:softEdge rad="317500"/>
          </a:effectLst>
        </p:spPr>
      </p:pic>
      <p:sp>
        <p:nvSpPr>
          <p:cNvPr id="3" name="Прямоугольник 2"/>
          <p:cNvSpPr/>
          <p:nvPr/>
        </p:nvSpPr>
        <p:spPr>
          <a:xfrm>
            <a:off x="755576" y="4509120"/>
            <a:ext cx="7200801"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Творчество поэта</a:t>
            </a:r>
            <a:endParaRPr lang="ru-RU"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p:txBody>
      </p:sp>
      <p:pic>
        <p:nvPicPr>
          <p:cNvPr id="4" name="Содержимое 5" descr="sergey-esenin-1922 год.jpg"/>
          <p:cNvPicPr>
            <a:picLocks noChangeAspect="1"/>
          </p:cNvPicPr>
          <p:nvPr/>
        </p:nvPicPr>
        <p:blipFill>
          <a:blip r:embed="rId4" cstate="print"/>
          <a:stretch>
            <a:fillRect/>
          </a:stretch>
        </p:blipFill>
        <p:spPr>
          <a:xfrm>
            <a:off x="323528" y="332656"/>
            <a:ext cx="3836401" cy="34563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mp;IEcy;&amp;scy;&amp;iecy;&amp;ncy;&amp;icy;&amp;ncy; 11 &amp;kcy;&amp;lcy;&amp;acy;&amp;scy;&amp;scy; - 9946/32"/>
          <p:cNvPicPr>
            <a:picLocks noChangeAspect="1" noChangeArrowheads="1"/>
          </p:cNvPicPr>
          <p:nvPr/>
        </p:nvPicPr>
        <p:blipFill>
          <a:blip r:embed="rId2" cstate="print">
            <a:lum bright="-10000"/>
          </a:blip>
          <a:srcRect r="1176" b="1701"/>
          <a:stretch>
            <a:fillRect/>
          </a:stretch>
        </p:blipFill>
        <p:spPr bwMode="auto">
          <a:xfrm>
            <a:off x="0" y="-1"/>
            <a:ext cx="9192836" cy="685800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p;Ocy; &amp;pcy;&amp;ocy;&amp;ecy;&amp;tcy;&amp;iecy; - &amp;Kcy;&amp;acy;&amp;rcy;&amp;tcy;&amp;icy;&amp;ncy;&amp;kcy;&amp;acy; 930/4"/>
          <p:cNvPicPr>
            <a:picLocks noChangeAspect="1" noChangeArrowheads="1"/>
          </p:cNvPicPr>
          <p:nvPr/>
        </p:nvPicPr>
        <p:blipFill>
          <a:blip r:embed="rId2" cstate="print"/>
          <a:srcRect/>
          <a:stretch>
            <a:fillRect/>
          </a:stretch>
        </p:blipFill>
        <p:spPr bwMode="auto">
          <a:xfrm>
            <a:off x="-30764" y="-23074"/>
            <a:ext cx="9174764" cy="6881074"/>
          </a:xfrm>
          <a:prstGeom prst="rect">
            <a:avLst/>
          </a:prstGeom>
          <a:noFill/>
          <a:effectLst>
            <a:softEdge rad="317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chemeClr val="accent6">
                <a:lumMod val="60000"/>
                <a:lumOff val="40000"/>
              </a:schemeClr>
            </a:gs>
            <a:gs pos="30000">
              <a:srgbClr val="D49E6C"/>
            </a:gs>
            <a:gs pos="70000">
              <a:srgbClr val="A65528"/>
            </a:gs>
            <a:gs pos="100000">
              <a:srgbClr val="663012"/>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3968" t="3061" r="4762" b="5102"/>
          <a:stretch>
            <a:fillRect/>
          </a:stretch>
        </p:blipFill>
        <p:spPr bwMode="auto">
          <a:xfrm>
            <a:off x="3857620" y="357166"/>
            <a:ext cx="3286148" cy="4286280"/>
          </a:xfrm>
          <a:prstGeom prst="rect">
            <a:avLst/>
          </a:prstGeom>
          <a:noFill/>
          <a:ln w="9525">
            <a:solidFill>
              <a:schemeClr val="tx1"/>
            </a:solidFill>
            <a:miter lim="800000"/>
            <a:headEnd/>
            <a:tailEnd/>
          </a:ln>
          <a:effectLst/>
        </p:spPr>
      </p:pic>
      <p:sp>
        <p:nvSpPr>
          <p:cNvPr id="2" name="Заголовок 1"/>
          <p:cNvSpPr>
            <a:spLocks noGrp="1"/>
          </p:cNvSpPr>
          <p:nvPr>
            <p:ph type="title"/>
          </p:nvPr>
        </p:nvSpPr>
        <p:spPr/>
        <p:txBody>
          <a:bodyPr>
            <a:normAutofit/>
          </a:bodyPr>
          <a:lstStyle/>
          <a:p>
            <a:r>
              <a:rPr lang="ru-RU" sz="1400" dirty="0" smtClean="0"/>
              <a:t>Дубравный Е. Журавли, застигнутые вьюгой… / Е. Дубравный // Белгородская правда. – 2011. - №3  . – С. 2</a:t>
            </a:r>
            <a:endParaRPr lang="ru-RU" sz="1400" dirty="0"/>
          </a:p>
        </p:txBody>
      </p:sp>
      <p:sp>
        <p:nvSpPr>
          <p:cNvPr id="4" name="Текст 3"/>
          <p:cNvSpPr>
            <a:spLocks noGrp="1"/>
          </p:cNvSpPr>
          <p:nvPr>
            <p:ph type="body" sz="half" idx="2"/>
          </p:nvPr>
        </p:nvSpPr>
        <p:spPr/>
        <p:txBody>
          <a:bodyPr>
            <a:normAutofit lnSpcReduction="10000"/>
          </a:bodyPr>
          <a:lstStyle/>
          <a:p>
            <a:pPr algn="just"/>
            <a:r>
              <a:rPr lang="ru-RU" dirty="0" smtClean="0"/>
              <a:t>В статье Е. Дубравного «Журавли, застигнутые вьюгой…» рассказывается о близком друге Сергея Есенина, Николае Клюеве.</a:t>
            </a:r>
          </a:p>
          <a:p>
            <a:pPr algn="just"/>
            <a:r>
              <a:rPr lang="ru-RU" dirty="0" smtClean="0"/>
              <a:t>В самом начале творческой дружбы Есенин не стеснялся называть Клюева своим учителем. Ему был очень близок образный строй клюевских стихов. Есенин вместе со своим другом написали немало литературных произведений. Но их дружбе приходит конец, когда выходит статья в которой говорится о том, что «первым глубинным народным поэтом» признан Клюев. После этой статьи они долгое время не общаются, хотя были моменты примирения со стороны Есенина. Но видимо им было не суждено больше творить вместе. Их поэзия, пройдя сквозь политические вьюги, живет и волнует наши сердца и по сей день.  </a:t>
            </a:r>
            <a:endParaRPr lang="ru-RU" dirty="0"/>
          </a:p>
        </p:txBody>
      </p:sp>
      <p:pic>
        <p:nvPicPr>
          <p:cNvPr id="60418" name="Picture 2" descr="D:\Мои документы\Алена\Алёне\CCF09022015_00006.jpg"/>
          <p:cNvPicPr>
            <a:picLocks noGrp="1" noChangeAspect="1" noChangeArrowheads="1"/>
          </p:cNvPicPr>
          <p:nvPr>
            <p:ph idx="1"/>
          </p:nvPr>
        </p:nvPicPr>
        <p:blipFill>
          <a:blip r:embed="rId3" cstate="print"/>
          <a:srcRect l="3477" t="164" r="3491" b="30952"/>
          <a:stretch>
            <a:fillRect/>
          </a:stretch>
        </p:blipFill>
        <p:spPr bwMode="auto">
          <a:xfrm>
            <a:off x="4857752" y="1714488"/>
            <a:ext cx="3929090" cy="4714908"/>
          </a:xfrm>
          <a:prstGeom prst="rect">
            <a:avLst/>
          </a:prstGeom>
          <a:noFill/>
          <a:ln>
            <a:solidFill>
              <a:schemeClr val="tx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25000">
              <a:srgbClr val="21D6E0"/>
            </a:gs>
            <a:gs pos="75000">
              <a:srgbClr val="0087E6"/>
            </a:gs>
            <a:gs pos="100000">
              <a:srgbClr val="005CB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4572000" y="1700808"/>
            <a:ext cx="4355976" cy="3477875"/>
          </a:xfrm>
          <a:prstGeom prst="rect">
            <a:avLst/>
          </a:prstGeom>
        </p:spPr>
        <p:txBody>
          <a:bodyPr wrap="square">
            <a:spAutoFit/>
          </a:bodyPr>
          <a:lstStyle/>
          <a:p>
            <a:pPr algn="just"/>
            <a:r>
              <a:rPr lang="ru-RU" sz="2000" dirty="0" smtClean="0"/>
              <a:t>	В 1915 году Сергей Александрович Есенин уехал в Петроград (ныне Санкт-Петербург) и познакомился там с великими поэтами России 20 века с Блоком, Городецким, Клюевым. В 1916 году Есенин опубликовал свой первый сборник стихов “Радуница”, в который входили такие стихотворения, как “Не бродить, не мять в кустах багряных”, “Запели тесаные дороги” и другие.</a:t>
            </a:r>
            <a:endParaRPr lang="ru-RU" sz="2000" dirty="0"/>
          </a:p>
        </p:txBody>
      </p:sp>
      <p:pic>
        <p:nvPicPr>
          <p:cNvPr id="3" name="Рисунок 2" descr="sergey-esenin-5s.jpg"/>
          <p:cNvPicPr>
            <a:picLocks noChangeAspect="1"/>
          </p:cNvPicPr>
          <p:nvPr/>
        </p:nvPicPr>
        <p:blipFill>
          <a:blip r:embed="rId2" cstate="print"/>
          <a:stretch>
            <a:fillRect/>
          </a:stretch>
        </p:blipFill>
        <p:spPr>
          <a:xfrm>
            <a:off x="251520" y="116632"/>
            <a:ext cx="4032448" cy="6610571"/>
          </a:xfrm>
          <a:prstGeom prst="rect">
            <a:avLst/>
          </a:prstGeom>
          <a:ln>
            <a:noFill/>
          </a:ln>
          <a:effectLst>
            <a:softEdge rad="112500"/>
          </a:effectLst>
        </p:spPr>
      </p:pic>
      <p:sp>
        <p:nvSpPr>
          <p:cNvPr id="4" name="Прямоугольник 3"/>
          <p:cNvSpPr/>
          <p:nvPr/>
        </p:nvSpPr>
        <p:spPr>
          <a:xfrm>
            <a:off x="4499992" y="5373216"/>
            <a:ext cx="4248472"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Поэты - Сергей Есенин (слева) и </a:t>
            </a:r>
          </a:p>
          <a:p>
            <a:pPr algn="ctr"/>
            <a:r>
              <a:rPr lang="ru-RU" b="1" dirty="0" smtClean="0">
                <a:latin typeface="Times New Roman" pitchFamily="18" charset="0"/>
                <a:cs typeface="Times New Roman" pitchFamily="18" charset="0"/>
              </a:rPr>
              <a:t>Николай Клюев</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Фото - 1916 год.</a:t>
            </a:r>
            <a:endParaRPr lang="ru-RU"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5600"/>
            </a:gs>
            <a:gs pos="52000">
              <a:schemeClr val="accent6">
                <a:lumMod val="50000"/>
                <a:alpha val="72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lin ang="18900000" scaled="1"/>
          <a:tileRect/>
        </a:gradFill>
        <a:effectLst/>
      </p:bgPr>
    </p:bg>
    <p:spTree>
      <p:nvGrpSpPr>
        <p:cNvPr id="1" name=""/>
        <p:cNvGrpSpPr/>
        <p:nvPr/>
      </p:nvGrpSpPr>
      <p:grpSpPr>
        <a:xfrm>
          <a:off x="0" y="0"/>
          <a:ext cx="0" cy="0"/>
          <a:chOff x="0" y="0"/>
          <a:chExt cx="0" cy="0"/>
        </a:xfrm>
      </p:grpSpPr>
      <p:sp>
        <p:nvSpPr>
          <p:cNvPr id="25601" name="Содержимое 2"/>
          <p:cNvSpPr>
            <a:spLocks noGrp="1"/>
          </p:cNvSpPr>
          <p:nvPr>
            <p:ph idx="1"/>
          </p:nvPr>
        </p:nvSpPr>
        <p:spPr>
          <a:xfrm>
            <a:off x="251521" y="1412776"/>
            <a:ext cx="3600400" cy="3672383"/>
          </a:xfrm>
        </p:spPr>
        <p:txBody>
          <a:bodyPr>
            <a:normAutofit/>
          </a:bodyPr>
          <a:lstStyle/>
          <a:p>
            <a:pPr marL="144000" algn="just" eaLnBrk="1" hangingPunct="1">
              <a:lnSpc>
                <a:spcPct val="90000"/>
              </a:lnSpc>
              <a:buFont typeface="Wingdings 2" pitchFamily="18" charset="2"/>
              <a:buNone/>
            </a:pPr>
            <a:r>
              <a:rPr lang="ru-RU" sz="2600" dirty="0" smtClean="0"/>
              <a:t>		</a:t>
            </a:r>
            <a:r>
              <a:rPr lang="ru-RU" sz="2000" dirty="0" smtClean="0"/>
              <a:t>В 1916 году вышла первая книга стихов Есенина «Радуница». А уже весной он был приглашен к императрице читать стихи. «Придворная» история поэта завершилась тем, что он благополучно избежал фронта и, судя по всему, «завязал очень важные связи», оказавшиеся столь некстати в дни революции.</a:t>
            </a:r>
            <a:r>
              <a:rPr lang="ru-RU" sz="2600" dirty="0" smtClean="0"/>
              <a:t> </a:t>
            </a:r>
          </a:p>
        </p:txBody>
      </p:sp>
      <p:pic>
        <p:nvPicPr>
          <p:cNvPr id="25602" name="Picture 4"/>
          <p:cNvPicPr>
            <a:picLocks noChangeAspect="1" noChangeArrowheads="1"/>
          </p:cNvPicPr>
          <p:nvPr/>
        </p:nvPicPr>
        <p:blipFill>
          <a:blip r:embed="rId2" cstate="print"/>
          <a:srcRect/>
          <a:stretch>
            <a:fillRect/>
          </a:stretch>
        </p:blipFill>
        <p:spPr bwMode="auto">
          <a:xfrm>
            <a:off x="4150956" y="260648"/>
            <a:ext cx="4875737" cy="6408712"/>
          </a:xfrm>
          <a:prstGeom prst="rect">
            <a:avLst/>
          </a:prstGeom>
          <a:noFill/>
          <a:ln w="38100">
            <a:solidFill>
              <a:schemeClr val="tx1"/>
            </a:solidFill>
            <a:miter lim="800000"/>
            <a:headEnd/>
            <a:tailEnd/>
          </a:ln>
        </p:spPr>
      </p:pic>
    </p:spTree>
  </p:cSld>
  <p:clrMapOvr>
    <a:masterClrMapping/>
  </p:clrMapOvr>
  <p:transition advClick="0" advTm="1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Home\Рабочий стол\Новая папка (4)\летняя поляна.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a:softEdge rad="317500"/>
          </a:effectLst>
        </p:spPr>
      </p:pic>
      <p:pic>
        <p:nvPicPr>
          <p:cNvPr id="3" name="Рисунок 2" descr="sergey-esenin-36s.jpg"/>
          <p:cNvPicPr>
            <a:picLocks noChangeAspect="1"/>
          </p:cNvPicPr>
          <p:nvPr/>
        </p:nvPicPr>
        <p:blipFill>
          <a:blip r:embed="rId3" cstate="print"/>
          <a:srcRect l="7305" t="6951" r="14136" b="41600"/>
          <a:stretch>
            <a:fillRect/>
          </a:stretch>
        </p:blipFill>
        <p:spPr>
          <a:xfrm>
            <a:off x="5580112" y="260648"/>
            <a:ext cx="3312368" cy="35283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Прямоугольник 3"/>
          <p:cNvSpPr/>
          <p:nvPr/>
        </p:nvSpPr>
        <p:spPr>
          <a:xfrm>
            <a:off x="1259632" y="4149080"/>
            <a:ext cx="5598368" cy="1692771"/>
          </a:xfrm>
          <a:prstGeom prst="rect">
            <a:avLst/>
          </a:prstGeom>
        </p:spPr>
        <p:txBody>
          <a:bodyPr wrap="square">
            <a:spAutoFit/>
          </a:bodyPr>
          <a:lstStyle/>
          <a:p>
            <a:pPr algn="ctr"/>
            <a:r>
              <a:rPr lang="ru-RU" sz="5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cs typeface="Arial" pitchFamily="34" charset="0"/>
              </a:rPr>
              <a:t>Биография </a:t>
            </a:r>
          </a:p>
          <a:p>
            <a:pPr algn="ctr"/>
            <a:r>
              <a:rPr lang="ru-RU" sz="5200"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cs typeface="Arial" pitchFamily="34" charset="0"/>
              </a:rPr>
              <a:t>Сергея Есенина</a:t>
            </a:r>
          </a:p>
        </p:txBody>
      </p:sp>
    </p:spTree>
  </p:cSld>
  <p:clrMapOvr>
    <a:masterClrMapping/>
  </p:clrMapOvr>
  <p:transition advClick="0" advTm="1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0">
              <a:srgbClr val="DDEBCF">
                <a:alpha val="43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3553" name="Содержимое 2"/>
          <p:cNvSpPr>
            <a:spLocks noGrp="1"/>
          </p:cNvSpPr>
          <p:nvPr>
            <p:ph idx="1"/>
          </p:nvPr>
        </p:nvSpPr>
        <p:spPr>
          <a:xfrm>
            <a:off x="4572000" y="1125538"/>
            <a:ext cx="4329113" cy="4572000"/>
          </a:xfrm>
        </p:spPr>
        <p:txBody>
          <a:bodyPr/>
          <a:lstStyle/>
          <a:p>
            <a:pPr algn="just" eaLnBrk="1" hangingPunct="1">
              <a:lnSpc>
                <a:spcPct val="80000"/>
              </a:lnSpc>
              <a:buFont typeface="Wingdings 2" pitchFamily="18" charset="2"/>
              <a:buNone/>
            </a:pPr>
            <a:r>
              <a:rPr lang="ru-RU" sz="2400" dirty="0" smtClean="0"/>
              <a:t>		Есенин вошел в ориентированное на народность литературное объединение «Краса», у истоков которого стояли А.Ремизов, С. Городецкий и         Н. Клюев. Вместе с Клюевым, одетые в рубахи и поддевки, обутые в смазные сапоги, они выступали на литературных вечерах и в салонах.</a:t>
            </a:r>
          </a:p>
        </p:txBody>
      </p:sp>
      <p:pic>
        <p:nvPicPr>
          <p:cNvPr id="23554" name="Picture 2" descr="http://esenin.name/img/esenin_17.jpeg"/>
          <p:cNvPicPr>
            <a:picLocks noChangeAspect="1" noChangeArrowheads="1"/>
          </p:cNvPicPr>
          <p:nvPr/>
        </p:nvPicPr>
        <p:blipFill>
          <a:blip r:embed="rId2" cstate="print"/>
          <a:srcRect/>
          <a:stretch>
            <a:fillRect/>
          </a:stretch>
        </p:blipFill>
        <p:spPr bwMode="auto">
          <a:xfrm>
            <a:off x="261894" y="188641"/>
            <a:ext cx="4327569" cy="56168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555" name="Text Box 6"/>
          <p:cNvSpPr txBox="1">
            <a:spLocks noChangeArrowheads="1"/>
          </p:cNvSpPr>
          <p:nvPr/>
        </p:nvSpPr>
        <p:spPr bwMode="auto">
          <a:xfrm>
            <a:off x="684213" y="6021388"/>
            <a:ext cx="3171509" cy="400110"/>
          </a:xfrm>
          <a:prstGeom prst="rect">
            <a:avLst/>
          </a:prstGeom>
          <a:noFill/>
          <a:ln w="9525">
            <a:noFill/>
            <a:miter lim="800000"/>
            <a:headEnd/>
            <a:tailEnd/>
          </a:ln>
        </p:spPr>
        <p:txBody>
          <a:bodyPr wrap="none">
            <a:spAutoFit/>
          </a:bodyPr>
          <a:lstStyle/>
          <a:p>
            <a:pPr algn="ctr"/>
            <a:r>
              <a:rPr lang="ru-RU" sz="2000" b="1" dirty="0">
                <a:latin typeface="Times New Roman" pitchFamily="18" charset="0"/>
                <a:cs typeface="Times New Roman" pitchFamily="18" charset="0"/>
              </a:rPr>
              <a:t>С.Есенин и С.Городецкий</a:t>
            </a:r>
          </a:p>
        </p:txBody>
      </p:sp>
    </p:spTree>
  </p:cSld>
  <p:clrMapOvr>
    <a:masterClrMapping/>
  </p:clrMapOvr>
  <p:transition advClick="0" advTm="1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46000">
              <a:schemeClr val="tx2">
                <a:lumMod val="40000"/>
                <a:lumOff val="60000"/>
              </a:schemeClr>
            </a:gs>
            <a:gs pos="25000">
              <a:srgbClr val="21D6E0"/>
            </a:gs>
            <a:gs pos="75000">
              <a:srgbClr val="0087E6"/>
            </a:gs>
            <a:gs pos="100000">
              <a:srgbClr val="005CBF"/>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4577" name="Содержимое 2"/>
          <p:cNvSpPr>
            <a:spLocks noGrp="1"/>
          </p:cNvSpPr>
          <p:nvPr>
            <p:ph idx="1"/>
          </p:nvPr>
        </p:nvSpPr>
        <p:spPr>
          <a:xfrm>
            <a:off x="611188" y="549275"/>
            <a:ext cx="7705228" cy="1007517"/>
          </a:xfrm>
        </p:spPr>
        <p:txBody>
          <a:bodyPr>
            <a:normAutofit/>
          </a:bodyPr>
          <a:lstStyle/>
          <a:p>
            <a:pPr algn="just" eaLnBrk="1" hangingPunct="1">
              <a:lnSpc>
                <a:spcPct val="80000"/>
              </a:lnSpc>
              <a:buFont typeface="Wingdings 2" pitchFamily="18" charset="2"/>
              <a:buNone/>
            </a:pPr>
            <a:r>
              <a:rPr lang="ru-RU" sz="2200" dirty="0" smtClean="0"/>
              <a:t>		В январе 1916 г. Есенина призвали на военную службу и прикомандировали к Царскосельскому военному госпиталю в качестве санитара.</a:t>
            </a:r>
          </a:p>
        </p:txBody>
      </p:sp>
      <p:pic>
        <p:nvPicPr>
          <p:cNvPr id="24578" name="Picture 5"/>
          <p:cNvPicPr>
            <a:picLocks noChangeAspect="1" noChangeArrowheads="1"/>
          </p:cNvPicPr>
          <p:nvPr/>
        </p:nvPicPr>
        <p:blipFill>
          <a:blip r:embed="rId2" cstate="print"/>
          <a:srcRect/>
          <a:stretch>
            <a:fillRect/>
          </a:stretch>
        </p:blipFill>
        <p:spPr bwMode="auto">
          <a:xfrm>
            <a:off x="323528" y="1559536"/>
            <a:ext cx="8496944" cy="52984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1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2700000" scaled="1"/>
          <a:tileRect/>
        </a:gradFill>
        <a:effectLst/>
      </p:bgPr>
    </p:bg>
    <p:spTree>
      <p:nvGrpSpPr>
        <p:cNvPr id="1" name=""/>
        <p:cNvGrpSpPr/>
        <p:nvPr/>
      </p:nvGrpSpPr>
      <p:grpSpPr>
        <a:xfrm>
          <a:off x="0" y="0"/>
          <a:ext cx="0" cy="0"/>
          <a:chOff x="0" y="0"/>
          <a:chExt cx="0" cy="0"/>
        </a:xfrm>
      </p:grpSpPr>
      <p:sp>
        <p:nvSpPr>
          <p:cNvPr id="28673" name="Содержимое 2"/>
          <p:cNvSpPr>
            <a:spLocks noGrp="1"/>
          </p:cNvSpPr>
          <p:nvPr>
            <p:ph idx="1"/>
          </p:nvPr>
        </p:nvSpPr>
        <p:spPr>
          <a:xfrm>
            <a:off x="4427984" y="1268760"/>
            <a:ext cx="4287837" cy="4321026"/>
          </a:xfrm>
        </p:spPr>
        <p:txBody>
          <a:bodyPr/>
          <a:lstStyle/>
          <a:p>
            <a:pPr algn="just" eaLnBrk="1" hangingPunct="1">
              <a:lnSpc>
                <a:spcPct val="80000"/>
              </a:lnSpc>
              <a:buFont typeface="Wingdings 2" pitchFamily="18" charset="2"/>
              <a:buNone/>
            </a:pPr>
            <a:r>
              <a:rPr lang="ru-RU" sz="2400" dirty="0" smtClean="0"/>
              <a:t>		В апреле 1918 г., Есенин расстается с З. Райх и перебирается в Москву, ставшую литературным центром России. В мае выходит в свет второй поэтический сборник Есенина «Голубень» со стихами 1915-1916 гг., в декабре поэт становится членом московского профессионального Союза писателей. </a:t>
            </a:r>
          </a:p>
        </p:txBody>
      </p:sp>
      <p:pic>
        <p:nvPicPr>
          <p:cNvPr id="28674" name="Picture 4"/>
          <p:cNvPicPr>
            <a:picLocks noChangeAspect="1" noChangeArrowheads="1"/>
          </p:cNvPicPr>
          <p:nvPr/>
        </p:nvPicPr>
        <p:blipFill>
          <a:blip r:embed="rId2" cstate="print"/>
          <a:srcRect t="11851" r="14829" b="10511"/>
          <a:stretch>
            <a:fillRect/>
          </a:stretch>
        </p:blipFill>
        <p:spPr bwMode="auto">
          <a:xfrm>
            <a:off x="395288" y="1124744"/>
            <a:ext cx="3312616" cy="42484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Click="0" advTm="1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3000">
              <a:srgbClr val="D4DEFF"/>
            </a:gs>
            <a:gs pos="83000">
              <a:srgbClr val="D4DEFF"/>
            </a:gs>
            <a:gs pos="100000">
              <a:srgbClr val="96AB94"/>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4716016" y="476672"/>
            <a:ext cx="3960440" cy="6247864"/>
          </a:xfrm>
          <a:prstGeom prst="rect">
            <a:avLst/>
          </a:prstGeom>
        </p:spPr>
        <p:txBody>
          <a:bodyPr wrap="square">
            <a:spAutoFit/>
          </a:bodyPr>
          <a:lstStyle/>
          <a:p>
            <a:pPr algn="just"/>
            <a:r>
              <a:rPr lang="ru-RU" sz="2000" dirty="0" smtClean="0">
                <a:latin typeface="Times New Roman" pitchFamily="18" charset="0"/>
                <a:cs typeface="Times New Roman" pitchFamily="18" charset="0"/>
              </a:rPr>
              <a:t>        Поиски в сфере образности сближают Есенина с </a:t>
            </a:r>
            <a:r>
              <a:rPr lang="ru-RU" sz="2000" dirty="0" err="1" smtClean="0">
                <a:latin typeface="Times New Roman" pitchFamily="18" charset="0"/>
                <a:cs typeface="Times New Roman" pitchFamily="18" charset="0"/>
              </a:rPr>
              <a:t>А.Б.Мариенгофом</a:t>
            </a:r>
            <a:r>
              <a:rPr lang="ru-RU" sz="2000" dirty="0" smtClean="0">
                <a:latin typeface="Times New Roman" pitchFamily="18" charset="0"/>
                <a:cs typeface="Times New Roman" pitchFamily="18" charset="0"/>
              </a:rPr>
              <a:t>, В.Г.Шершеневичем, Р. Ивневым, в начале 1919 они объединяются в </a:t>
            </a:r>
            <a:r>
              <a:rPr lang="ru-RU" sz="2000" b="1" dirty="0" smtClean="0">
                <a:latin typeface="Times New Roman" pitchFamily="18" charset="0"/>
                <a:cs typeface="Times New Roman" pitchFamily="18" charset="0"/>
              </a:rPr>
              <a:t>группу имажинистов</a:t>
            </a:r>
            <a:r>
              <a:rPr lang="ru-RU" sz="2000" dirty="0" smtClean="0">
                <a:latin typeface="Times New Roman" pitchFamily="18" charset="0"/>
                <a:cs typeface="Times New Roman" pitchFamily="18" charset="0"/>
              </a:rPr>
              <a:t>; Есенин становится завсегдатаем </a:t>
            </a:r>
            <a:r>
              <a:rPr lang="ru-RU" sz="2000" b="1" dirty="0" smtClean="0">
                <a:latin typeface="Times New Roman" pitchFamily="18" charset="0"/>
                <a:cs typeface="Times New Roman" pitchFamily="18" charset="0"/>
              </a:rPr>
              <a:t>"Стойла Пегаса" литературного кафе имажинистов </a:t>
            </a:r>
            <a:r>
              <a:rPr lang="ru-RU" sz="2000" dirty="0" smtClean="0">
                <a:latin typeface="Times New Roman" pitchFamily="18" charset="0"/>
                <a:cs typeface="Times New Roman" pitchFamily="18" charset="0"/>
              </a:rPr>
              <a:t>у Никитских ворот в Москве. </a:t>
            </a:r>
          </a:p>
          <a:p>
            <a:pPr algn="just"/>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Однако поэт лишь отчасти разделял их платформу стремление очистить форму от "пыли содержания". Его эстетические интересы обращены к патриархальному деревенскому укладу, народному творчеству духовной первооснове художественного образа (трактат "Ключи Марии", 1919). </a:t>
            </a:r>
            <a:endParaRPr lang="ru-RU" sz="2000" dirty="0">
              <a:latin typeface="Times New Roman" pitchFamily="18" charset="0"/>
              <a:cs typeface="Times New Roman" pitchFamily="18" charset="0"/>
            </a:endParaRPr>
          </a:p>
        </p:txBody>
      </p:sp>
      <p:pic>
        <p:nvPicPr>
          <p:cNvPr id="5" name="Рисунок 4" descr="sergey-esenin-23s.jpg"/>
          <p:cNvPicPr>
            <a:picLocks noChangeAspect="1"/>
          </p:cNvPicPr>
          <p:nvPr/>
        </p:nvPicPr>
        <p:blipFill>
          <a:blip r:embed="rId2" cstate="print"/>
          <a:stretch>
            <a:fillRect/>
          </a:stretch>
        </p:blipFill>
        <p:spPr>
          <a:xfrm>
            <a:off x="251520" y="116632"/>
            <a:ext cx="3894193" cy="5616624"/>
          </a:xfrm>
          <a:prstGeom prst="rect">
            <a:avLst/>
          </a:prstGeom>
          <a:ln>
            <a:noFill/>
          </a:ln>
          <a:effectLst>
            <a:softEdge rad="112500"/>
          </a:effectLst>
        </p:spPr>
      </p:pic>
      <p:sp>
        <p:nvSpPr>
          <p:cNvPr id="6" name="Прямоугольник 5"/>
          <p:cNvSpPr/>
          <p:nvPr/>
        </p:nvSpPr>
        <p:spPr>
          <a:xfrm>
            <a:off x="179512" y="5949280"/>
            <a:ext cx="4536504" cy="923330"/>
          </a:xfrm>
          <a:prstGeom prst="rect">
            <a:avLst/>
          </a:prstGeom>
        </p:spPr>
        <p:txBody>
          <a:bodyPr wrap="square">
            <a:spAutoFit/>
          </a:bodyPr>
          <a:lstStyle/>
          <a:p>
            <a:pPr algn="ctr"/>
            <a:r>
              <a:rPr lang="ru-RU" b="1" dirty="0" smtClean="0">
                <a:latin typeface="Times New Roman" pitchFamily="18" charset="0"/>
                <a:cs typeface="Times New Roman" pitchFamily="18" charset="0"/>
              </a:rPr>
              <a:t>Сергей Есенин (слева) и Анатолий Борисович Мариенгоф. Москва, лето. Фото -1919 год. </a:t>
            </a:r>
            <a:endParaRPr lang="ru-RU"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lum/>
          </a:blip>
          <a:srcRect r="3873"/>
          <a:stretch>
            <a:fillRect/>
          </a:stretch>
        </p:blipFill>
        <p:spPr bwMode="auto">
          <a:xfrm>
            <a:off x="683568" y="188640"/>
            <a:ext cx="7776865" cy="53845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0723" name="Rectangle 5"/>
          <p:cNvSpPr>
            <a:spLocks noChangeArrowheads="1"/>
          </p:cNvSpPr>
          <p:nvPr/>
        </p:nvSpPr>
        <p:spPr bwMode="auto">
          <a:xfrm>
            <a:off x="683568" y="5733256"/>
            <a:ext cx="8136260" cy="830997"/>
          </a:xfrm>
          <a:prstGeom prst="rect">
            <a:avLst/>
          </a:prstGeom>
          <a:noFill/>
          <a:ln w="9525">
            <a:noFill/>
            <a:miter lim="800000"/>
            <a:headEnd/>
            <a:tailEnd/>
          </a:ln>
        </p:spPr>
        <p:txBody>
          <a:bodyPr wrap="square">
            <a:spAutoFit/>
          </a:bodyPr>
          <a:lstStyle/>
          <a:p>
            <a:pPr algn="ctr"/>
            <a:r>
              <a:rPr lang="ru-RU" sz="2400" b="1" dirty="0">
                <a:latin typeface="Times New Roman" pitchFamily="18" charset="0"/>
                <a:cs typeface="Times New Roman" pitchFamily="18" charset="0"/>
              </a:rPr>
              <a:t>Сергей Есенин среди членов </a:t>
            </a:r>
            <a:endParaRPr lang="ru-RU" sz="2400" b="1" dirty="0" smtClean="0">
              <a:latin typeface="Times New Roman" pitchFamily="18" charset="0"/>
              <a:cs typeface="Times New Roman" pitchFamily="18" charset="0"/>
            </a:endParaRPr>
          </a:p>
          <a:p>
            <a:pPr algn="ctr"/>
            <a:r>
              <a:rPr lang="ru-RU" sz="2400" b="1" dirty="0" smtClean="0">
                <a:latin typeface="Times New Roman" pitchFamily="18" charset="0"/>
                <a:cs typeface="Times New Roman" pitchFamily="18" charset="0"/>
              </a:rPr>
              <a:t>«</a:t>
            </a:r>
            <a:r>
              <a:rPr lang="ru-RU" sz="2400" b="1" dirty="0">
                <a:latin typeface="Times New Roman" pitchFamily="18" charset="0"/>
                <a:cs typeface="Times New Roman" pitchFamily="18" charset="0"/>
              </a:rPr>
              <a:t>Воинствующего ордена имажинистов».</a:t>
            </a:r>
          </a:p>
        </p:txBody>
      </p:sp>
    </p:spTree>
  </p:cSld>
  <p:clrMapOvr>
    <a:masterClrMapping/>
  </p:clrMapOvr>
  <p:transition advClick="0" advTm="1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86000">
              <a:schemeClr val="accent6">
                <a:lumMod val="60000"/>
                <a:lumOff val="40000"/>
              </a:schemeClr>
            </a:gs>
            <a:gs pos="30000">
              <a:srgbClr val="D49E6C"/>
            </a:gs>
            <a:gs pos="70000">
              <a:srgbClr val="A65528"/>
            </a:gs>
            <a:gs pos="100000">
              <a:srgbClr val="663012"/>
            </a:gs>
          </a:gsLst>
          <a:path path="shape">
            <a:fillToRect l="50000" t="50000" r="50000" b="50000"/>
          </a:path>
        </a:gra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cstate="print"/>
          <a:srcRect/>
          <a:stretch>
            <a:fillRect/>
          </a:stretch>
        </p:blipFill>
        <p:spPr bwMode="auto">
          <a:xfrm>
            <a:off x="4214810" y="357166"/>
            <a:ext cx="3714776" cy="4013744"/>
          </a:xfrm>
          <a:prstGeom prst="rect">
            <a:avLst/>
          </a:prstGeom>
          <a:noFill/>
          <a:ln w="9525">
            <a:solidFill>
              <a:schemeClr val="tx1"/>
            </a:solidFill>
            <a:miter lim="800000"/>
            <a:headEnd/>
            <a:tailEnd/>
          </a:ln>
          <a:effectLst/>
        </p:spPr>
      </p:pic>
      <p:sp>
        <p:nvSpPr>
          <p:cNvPr id="2" name="Заголовок 1"/>
          <p:cNvSpPr>
            <a:spLocks noGrp="1"/>
          </p:cNvSpPr>
          <p:nvPr>
            <p:ph type="title"/>
          </p:nvPr>
        </p:nvSpPr>
        <p:spPr/>
        <p:txBody>
          <a:bodyPr>
            <a:normAutofit/>
          </a:bodyPr>
          <a:lstStyle/>
          <a:p>
            <a:r>
              <a:rPr lang="ru-RU" sz="1400" dirty="0" smtClean="0"/>
              <a:t>Сидоров Ю. Рязанский самородок / Ю. Сидоров // Советская Россия. – 2012. - №104. –С.6-7</a:t>
            </a:r>
            <a:br>
              <a:rPr lang="ru-RU" sz="1400" dirty="0" smtClean="0"/>
            </a:br>
            <a:r>
              <a:rPr lang="ru-RU" sz="1400" dirty="0" smtClean="0"/>
              <a:t> </a:t>
            </a:r>
            <a:endParaRPr lang="ru-RU" sz="1400" dirty="0"/>
          </a:p>
        </p:txBody>
      </p:sp>
      <p:sp>
        <p:nvSpPr>
          <p:cNvPr id="4" name="Текст 3"/>
          <p:cNvSpPr>
            <a:spLocks noGrp="1"/>
          </p:cNvSpPr>
          <p:nvPr>
            <p:ph type="body" sz="half" idx="2"/>
          </p:nvPr>
        </p:nvSpPr>
        <p:spPr/>
        <p:txBody>
          <a:bodyPr>
            <a:normAutofit fontScale="92500" lnSpcReduction="10000"/>
          </a:bodyPr>
          <a:lstStyle/>
          <a:p>
            <a:pPr algn="just"/>
            <a:r>
              <a:rPr lang="ru-RU" dirty="0" smtClean="0"/>
              <a:t>В статье «Рязанский самородок» Юрий Сидоров пишет о знаменитом поэте серебряного века – Сергее Александровиче Есенине.</a:t>
            </a:r>
          </a:p>
          <a:p>
            <a:pPr algn="just"/>
            <a:r>
              <a:rPr lang="ru-RU" dirty="0" smtClean="0"/>
              <a:t>Как можно в нескольких словах определить суть его гениальной творческой личности? Он писал сердцем, обнаженным сердцем открытой и пронзительной русской натуры, натуры доброй, доверчивой, мятущейся. Сомневающейся и верящей в справедливость. Писал «хулиганя», мягко и грубовато, но всегда искренне.</a:t>
            </a:r>
          </a:p>
          <a:p>
            <a:pPr algn="just"/>
            <a:r>
              <a:rPr lang="ru-RU" dirty="0" smtClean="0"/>
              <a:t>Не верится, что Сергею Есенину уже давно за сто лет. Кажется, вот он выйдет на высокий берег Оки в своем родном Константинове, поднимет красивую голову к синему куполу бездонного неба – и польется раздольная, светлая, искренняя, щемящая душу песнь поэта. Поэта бесстрашного и ранимого, мужественного и доброго, искреннего и светлого, как и породившая его земля русская.</a:t>
            </a:r>
            <a:endParaRPr lang="ru-RU" dirty="0"/>
          </a:p>
        </p:txBody>
      </p:sp>
      <p:pic>
        <p:nvPicPr>
          <p:cNvPr id="61442" name="Picture 2" descr="D:\Мои документы\Алена\Алёне\CCF09022015_00009.jpg"/>
          <p:cNvPicPr>
            <a:picLocks noGrp="1" noChangeAspect="1" noChangeArrowheads="1"/>
          </p:cNvPicPr>
          <p:nvPr>
            <p:ph idx="1"/>
          </p:nvPr>
        </p:nvPicPr>
        <p:blipFill>
          <a:blip r:embed="rId3" cstate="print"/>
          <a:srcRect t="216"/>
          <a:stretch>
            <a:fillRect/>
          </a:stretch>
        </p:blipFill>
        <p:spPr bwMode="auto">
          <a:xfrm>
            <a:off x="5023948" y="1571612"/>
            <a:ext cx="3762894" cy="4957477"/>
          </a:xfrm>
          <a:prstGeom prst="rect">
            <a:avLst/>
          </a:prstGeom>
          <a:noFill/>
          <a:ln>
            <a:solidFill>
              <a:schemeClr val="tx1"/>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accent3">
                <a:lumMod val="60000"/>
                <a:lumOff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400" dirty="0" smtClean="0"/>
              <a:t/>
            </a:r>
            <a:br>
              <a:rPr lang="ru-RU" sz="1400" dirty="0" smtClean="0"/>
            </a:br>
            <a:r>
              <a:rPr lang="ru-RU" sz="1400" dirty="0" smtClean="0"/>
              <a:t>Есенин С.А. Собрание стихотворений. Т. 2: репринтное воспроизведение издания 1926 г. / С.А. Есенин. – М.: ТОО «Кузнецкий мост», ГФ «Полиграф ресурсы», 1994. – 198 с.</a:t>
            </a:r>
            <a:endParaRPr lang="ru-RU" sz="1400" dirty="0"/>
          </a:p>
        </p:txBody>
      </p:sp>
      <p:sp>
        <p:nvSpPr>
          <p:cNvPr id="4" name="Текст 3"/>
          <p:cNvSpPr>
            <a:spLocks noGrp="1"/>
          </p:cNvSpPr>
          <p:nvPr>
            <p:ph type="body" sz="half" idx="2"/>
          </p:nvPr>
        </p:nvSpPr>
        <p:spPr/>
        <p:txBody>
          <a:bodyPr>
            <a:normAutofit/>
          </a:bodyPr>
          <a:lstStyle/>
          <a:p>
            <a:pPr algn="just"/>
            <a:endParaRPr lang="ru-RU" dirty="0" smtClean="0"/>
          </a:p>
          <a:p>
            <a:pPr algn="just"/>
            <a:r>
              <a:rPr lang="ru-RU" dirty="0" smtClean="0"/>
              <a:t>В издание вошли известные произведения (стихотворения) поэта, а также воспоминания о великом русском поэте. </a:t>
            </a:r>
          </a:p>
          <a:p>
            <a:pPr algn="just"/>
            <a:r>
              <a:rPr lang="ru-RU" dirty="0" smtClean="0"/>
              <a:t>В статье А.К. Воронского «Сергей Есенин», Есенин описывается как великий поэт земли российской, человек обнаженного сердца, примерявший в жизни и в творчестве всевозможные маски - от деревенского Леля до уличного повесы и хулигана. Но чем дальше отделяет нас время от суетной молвы и односторонних суждений о Есенине, тем полнее и ярче выступает певучий дар его славянской души, его единственная и постоянная любовь – Русь.</a:t>
            </a:r>
            <a:endParaRPr lang="ru-RU" dirty="0"/>
          </a:p>
        </p:txBody>
      </p:sp>
      <p:pic>
        <p:nvPicPr>
          <p:cNvPr id="67586" name="Picture 2" descr="F:\Алёне\CCF09022015_00021.jpg"/>
          <p:cNvPicPr>
            <a:picLocks noGrp="1" noChangeAspect="1" noChangeArrowheads="1"/>
          </p:cNvPicPr>
          <p:nvPr>
            <p:ph idx="1"/>
          </p:nvPr>
        </p:nvPicPr>
        <p:blipFill>
          <a:blip r:embed="rId2" cstate="print"/>
          <a:srcRect r="42933" b="43640"/>
          <a:stretch>
            <a:fillRect/>
          </a:stretch>
        </p:blipFill>
        <p:spPr bwMode="auto">
          <a:xfrm>
            <a:off x="4019239" y="273050"/>
            <a:ext cx="4236909" cy="579915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50000"/>
                <a:alpha val="43000"/>
              </a:schemeClr>
            </a:gs>
            <a:gs pos="17999">
              <a:srgbClr val="FEE7F2"/>
            </a:gs>
            <a:gs pos="36000">
              <a:srgbClr val="FAC77D"/>
            </a:gs>
            <a:gs pos="61000">
              <a:srgbClr val="FBA97D"/>
            </a:gs>
            <a:gs pos="82001">
              <a:srgbClr val="FBD49C"/>
            </a:gs>
            <a:gs pos="100000">
              <a:srgbClr val="FEE7F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8229600" cy="2143125"/>
          </a:xfrm>
        </p:spPr>
        <p:txBody>
          <a:bodyPr/>
          <a:lstStyle/>
          <a:p>
            <a:pPr eaLnBrk="1" hangingPunct="1">
              <a:defRPr/>
            </a:pPr>
            <a:r>
              <a:rPr lang="ru-RU" sz="3600" dirty="0" smtClean="0">
                <a:solidFill>
                  <a:schemeClr val="folHlink"/>
                </a:solidFill>
              </a:rPr>
              <a:t>«Моя лирика жива одной большой любовью, любовью к Родине!»</a:t>
            </a:r>
            <a:br>
              <a:rPr lang="ru-RU" sz="3600" dirty="0" smtClean="0">
                <a:solidFill>
                  <a:schemeClr val="folHlink"/>
                </a:solidFill>
              </a:rPr>
            </a:br>
            <a:r>
              <a:rPr lang="ru-RU" sz="3600" dirty="0" smtClean="0"/>
              <a:t>                                     С.Есенин</a:t>
            </a:r>
          </a:p>
        </p:txBody>
      </p:sp>
      <p:pic>
        <p:nvPicPr>
          <p:cNvPr id="8196" name="Picture 4"/>
          <p:cNvPicPr>
            <a:picLocks noGrp="1" noChangeAspect="1" noChangeArrowheads="1"/>
          </p:cNvPicPr>
          <p:nvPr>
            <p:ph type="body" idx="1"/>
          </p:nvPr>
        </p:nvPicPr>
        <p:blipFill>
          <a:blip r:embed="rId2" cstate="print"/>
          <a:srcRect/>
          <a:stretch>
            <a:fillRect/>
          </a:stretch>
        </p:blipFill>
        <p:spPr>
          <a:xfrm>
            <a:off x="827088" y="2492375"/>
            <a:ext cx="7620000" cy="4038600"/>
          </a:xfrm>
          <a:noFill/>
          <a:ln w="57150" cmpd="thinThick">
            <a:solidFill>
              <a:srgbClr val="0000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0.70"/>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89000">
              <a:schemeClr val="tx2">
                <a:lumMod val="60000"/>
                <a:lumOff val="4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t>Есенин С.А. Снежные ветры: Стихотворения, поэмы / Сост., вступ. Статья и примеч. С.П. Кошечкина; Худож. А.В. Денисова. –М.: Сов. Россия, 1985. 240 с.</a:t>
            </a:r>
            <a:endParaRPr lang="ru-RU" sz="1400" dirty="0"/>
          </a:p>
        </p:txBody>
      </p:sp>
      <p:sp>
        <p:nvSpPr>
          <p:cNvPr id="4" name="Текст 3"/>
          <p:cNvSpPr>
            <a:spLocks noGrp="1"/>
          </p:cNvSpPr>
          <p:nvPr>
            <p:ph type="body" sz="half" idx="2"/>
          </p:nvPr>
        </p:nvSpPr>
        <p:spPr/>
        <p:txBody>
          <a:bodyPr/>
          <a:lstStyle/>
          <a:p>
            <a:pPr algn="just"/>
            <a:r>
              <a:rPr lang="ru-RU" dirty="0" smtClean="0"/>
              <a:t>В книге С. А. Есенина «Снежные ветры: стихотворения, поэмы» представлены наиболее значительные произведения поэта (стихотворения и поэмы). Также в издании, С.П. Кошечкиным написано «Песенное слово», в котором автор статьи описывает то, как Сергей Есенин начинал писать свои первые произведения. Поэт очень рано подружился с книгой. Его любимым чтением были стихи Пушкина и Лермонтова, Кольцова и Некрасова… Их влияние в первых есенинских стихах весьма ощутимо. С Есениным в русскую литературу пришел русский поэт от земли, художник с широкой и нежной душой. Он сказал о родной земле, о России так, как до него не говорил никто.  </a:t>
            </a:r>
            <a:endParaRPr lang="ru-RU" dirty="0"/>
          </a:p>
        </p:txBody>
      </p:sp>
      <p:pic>
        <p:nvPicPr>
          <p:cNvPr id="62466" name="Picture 2" descr="F:\Алёне\CCF09022015_00018.jpg"/>
          <p:cNvPicPr>
            <a:picLocks noGrp="1" noChangeAspect="1" noChangeArrowheads="1"/>
          </p:cNvPicPr>
          <p:nvPr>
            <p:ph idx="1"/>
          </p:nvPr>
        </p:nvPicPr>
        <p:blipFill>
          <a:blip r:embed="rId2" cstate="print"/>
          <a:srcRect r="37859" b="30214"/>
          <a:stretch>
            <a:fillRect/>
          </a:stretch>
        </p:blipFill>
        <p:spPr bwMode="auto">
          <a:xfrm>
            <a:off x="4019240" y="273049"/>
            <a:ext cx="4410412" cy="5944997"/>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270" name="Rectangle 6"/>
          <p:cNvSpPr>
            <a:spLocks noGrp="1" noChangeArrowheads="1"/>
          </p:cNvSpPr>
          <p:nvPr>
            <p:ph type="body" sz="half" idx="2"/>
          </p:nvPr>
        </p:nvSpPr>
        <p:spPr>
          <a:xfrm>
            <a:off x="4284663" y="765175"/>
            <a:ext cx="4859337" cy="5111750"/>
          </a:xfrm>
        </p:spPr>
        <p:txBody>
          <a:bodyPr/>
          <a:lstStyle/>
          <a:p>
            <a:pPr eaLnBrk="1" hangingPunct="1">
              <a:lnSpc>
                <a:spcPct val="80000"/>
              </a:lnSpc>
              <a:buFont typeface="Wingdings" pitchFamily="2" charset="2"/>
              <a:buNone/>
              <a:defRPr/>
            </a:pPr>
            <a:r>
              <a:rPr lang="ru-RU" sz="3200" b="1" i="1" dirty="0" smtClean="0">
                <a:solidFill>
                  <a:schemeClr val="folHlink"/>
                </a:solidFill>
              </a:rPr>
              <a:t>Отговорила роща  </a:t>
            </a:r>
          </a:p>
          <a:p>
            <a:pPr eaLnBrk="1" hangingPunct="1">
              <a:lnSpc>
                <a:spcPct val="80000"/>
              </a:lnSpc>
              <a:buFont typeface="Wingdings" pitchFamily="2" charset="2"/>
              <a:buNone/>
              <a:defRPr/>
            </a:pPr>
            <a:r>
              <a:rPr lang="ru-RU" sz="3200" b="1" i="1" dirty="0" smtClean="0">
                <a:solidFill>
                  <a:schemeClr val="folHlink"/>
                </a:solidFill>
              </a:rPr>
              <a:t>                            золотая</a:t>
            </a:r>
          </a:p>
          <a:p>
            <a:pPr eaLnBrk="1" hangingPunct="1">
              <a:lnSpc>
                <a:spcPct val="80000"/>
              </a:lnSpc>
              <a:buFont typeface="Wingdings" pitchFamily="2" charset="2"/>
              <a:buNone/>
              <a:defRPr/>
            </a:pPr>
            <a:r>
              <a:rPr lang="ru-RU" sz="3200" b="1" i="1" dirty="0" smtClean="0">
                <a:solidFill>
                  <a:schemeClr val="folHlink"/>
                </a:solidFill>
              </a:rPr>
              <a:t>Березовым, веселым </a:t>
            </a:r>
          </a:p>
          <a:p>
            <a:pPr eaLnBrk="1" hangingPunct="1">
              <a:lnSpc>
                <a:spcPct val="80000"/>
              </a:lnSpc>
              <a:buFont typeface="Wingdings" pitchFamily="2" charset="2"/>
              <a:buNone/>
              <a:defRPr/>
            </a:pPr>
            <a:r>
              <a:rPr lang="ru-RU" sz="3200" b="1" i="1" dirty="0" smtClean="0">
                <a:solidFill>
                  <a:schemeClr val="folHlink"/>
                </a:solidFill>
              </a:rPr>
              <a:t>                              языком, </a:t>
            </a:r>
          </a:p>
          <a:p>
            <a:pPr eaLnBrk="1" hangingPunct="1">
              <a:lnSpc>
                <a:spcPct val="80000"/>
              </a:lnSpc>
              <a:buFont typeface="Wingdings" pitchFamily="2" charset="2"/>
              <a:buNone/>
              <a:defRPr/>
            </a:pPr>
            <a:r>
              <a:rPr lang="ru-RU" sz="3200" b="1" i="1" dirty="0" smtClean="0">
                <a:solidFill>
                  <a:schemeClr val="folHlink"/>
                </a:solidFill>
              </a:rPr>
              <a:t>И журавли, печально   </a:t>
            </a:r>
          </a:p>
          <a:p>
            <a:pPr eaLnBrk="1" hangingPunct="1">
              <a:lnSpc>
                <a:spcPct val="80000"/>
              </a:lnSpc>
              <a:buFont typeface="Wingdings" pitchFamily="2" charset="2"/>
              <a:buNone/>
              <a:defRPr/>
            </a:pPr>
            <a:r>
              <a:rPr lang="ru-RU" sz="3200" b="1" i="1" dirty="0" smtClean="0">
                <a:solidFill>
                  <a:schemeClr val="folHlink"/>
                </a:solidFill>
              </a:rPr>
              <a:t>                           пролетая,</a:t>
            </a:r>
          </a:p>
          <a:p>
            <a:pPr eaLnBrk="1" hangingPunct="1">
              <a:lnSpc>
                <a:spcPct val="80000"/>
              </a:lnSpc>
              <a:buFont typeface="Wingdings" pitchFamily="2" charset="2"/>
              <a:buNone/>
              <a:defRPr/>
            </a:pPr>
            <a:r>
              <a:rPr lang="ru-RU" sz="3200" b="1" i="1" dirty="0" smtClean="0">
                <a:solidFill>
                  <a:schemeClr val="folHlink"/>
                </a:solidFill>
              </a:rPr>
              <a:t>Уж не жалеют больше </a:t>
            </a:r>
          </a:p>
          <a:p>
            <a:pPr eaLnBrk="1" hangingPunct="1">
              <a:lnSpc>
                <a:spcPct val="80000"/>
              </a:lnSpc>
              <a:buFont typeface="Wingdings" pitchFamily="2" charset="2"/>
              <a:buNone/>
              <a:defRPr/>
            </a:pPr>
            <a:r>
              <a:rPr lang="ru-RU" sz="3200" b="1" i="1" dirty="0" smtClean="0">
                <a:solidFill>
                  <a:schemeClr val="folHlink"/>
                </a:solidFill>
              </a:rPr>
              <a:t>                        ни о  ком.</a:t>
            </a:r>
          </a:p>
          <a:p>
            <a:pPr eaLnBrk="1" hangingPunct="1">
              <a:lnSpc>
                <a:spcPct val="80000"/>
              </a:lnSpc>
              <a:buFont typeface="Wingdings" pitchFamily="2" charset="2"/>
              <a:buNone/>
              <a:defRPr/>
            </a:pPr>
            <a:endParaRPr lang="ru-RU" sz="1800" dirty="0" smtClean="0">
              <a:solidFill>
                <a:schemeClr val="folHlink"/>
              </a:solidFill>
            </a:endParaRPr>
          </a:p>
          <a:p>
            <a:pPr eaLnBrk="1" hangingPunct="1">
              <a:lnSpc>
                <a:spcPct val="80000"/>
              </a:lnSpc>
              <a:buFont typeface="Wingdings" pitchFamily="2" charset="2"/>
              <a:buNone/>
              <a:defRPr/>
            </a:pPr>
            <a:r>
              <a:rPr lang="ru-RU" sz="1800" dirty="0" smtClean="0"/>
              <a:t>                                     </a:t>
            </a:r>
            <a:r>
              <a:rPr lang="ru-RU" dirty="0" smtClean="0"/>
              <a:t>С.Есенин</a:t>
            </a:r>
          </a:p>
          <a:p>
            <a:pPr eaLnBrk="1" hangingPunct="1">
              <a:lnSpc>
                <a:spcPct val="80000"/>
              </a:lnSpc>
              <a:buFont typeface="Wingdings" pitchFamily="2" charset="2"/>
              <a:buNone/>
              <a:defRPr/>
            </a:pPr>
            <a:endParaRPr lang="ru-RU" dirty="0" smtClean="0"/>
          </a:p>
        </p:txBody>
      </p:sp>
      <p:pic>
        <p:nvPicPr>
          <p:cNvPr id="10243" name="Picture 7"/>
          <p:cNvPicPr>
            <a:picLocks noGrp="1" noChangeAspect="1" noChangeArrowheads="1"/>
          </p:cNvPicPr>
          <p:nvPr>
            <p:ph type="body" sz="half" idx="1"/>
          </p:nvPr>
        </p:nvPicPr>
        <p:blipFill>
          <a:blip r:embed="rId2" cstate="print"/>
          <a:srcRect/>
          <a:stretch>
            <a:fillRect/>
          </a:stretch>
        </p:blipFill>
        <p:spPr>
          <a:xfrm>
            <a:off x="179388" y="404813"/>
            <a:ext cx="4038600" cy="5543550"/>
          </a:xfrm>
          <a:noFill/>
          <a:ln w="57150" cmpd="thinThick">
            <a:solidFill>
              <a:srgbClr val="000000"/>
            </a:solid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4787900" y="549275"/>
            <a:ext cx="3816350" cy="2374900"/>
          </a:xfrm>
        </p:spPr>
        <p:txBody>
          <a:bodyPr/>
          <a:lstStyle/>
          <a:p>
            <a:pPr eaLnBrk="1" hangingPunct="1">
              <a:buFont typeface="Wingdings" pitchFamily="2" charset="2"/>
              <a:buNone/>
              <a:defRPr/>
            </a:pPr>
            <a:r>
              <a:rPr lang="ru-RU" b="1" dirty="0" smtClean="0"/>
              <a:t>ДЕТСТВО ПОЭТА</a:t>
            </a:r>
          </a:p>
          <a:p>
            <a:pPr eaLnBrk="1" hangingPunct="1">
              <a:buFont typeface="Wingdings" pitchFamily="2" charset="2"/>
              <a:buNone/>
              <a:defRPr/>
            </a:pPr>
            <a:endParaRPr lang="ru-RU" dirty="0" smtClean="0"/>
          </a:p>
          <a:p>
            <a:pPr algn="ctr" eaLnBrk="1" hangingPunct="1">
              <a:buFont typeface="Wingdings" pitchFamily="2" charset="2"/>
              <a:buNone/>
              <a:defRPr/>
            </a:pPr>
            <a:r>
              <a:rPr lang="ru-RU" dirty="0" smtClean="0"/>
              <a:t>Село </a:t>
            </a:r>
            <a:r>
              <a:rPr lang="ru-RU" dirty="0" smtClean="0"/>
              <a:t>Константиново </a:t>
            </a:r>
            <a:endParaRPr lang="ru-RU" dirty="0" smtClean="0"/>
          </a:p>
          <a:p>
            <a:pPr algn="ctr" eaLnBrk="1" hangingPunct="1">
              <a:buFont typeface="Wingdings" pitchFamily="2" charset="2"/>
              <a:buNone/>
              <a:defRPr/>
            </a:pPr>
            <a:r>
              <a:rPr lang="ru-RU" dirty="0" smtClean="0"/>
              <a:t>Рязанская область</a:t>
            </a:r>
          </a:p>
        </p:txBody>
      </p:sp>
      <p:pic>
        <p:nvPicPr>
          <p:cNvPr id="4102" name="Picture 6"/>
          <p:cNvPicPr>
            <a:picLocks noChangeAspect="1" noChangeArrowheads="1"/>
          </p:cNvPicPr>
          <p:nvPr/>
        </p:nvPicPr>
        <p:blipFill>
          <a:blip r:embed="rId2" cstate="print"/>
          <a:srcRect/>
          <a:stretch>
            <a:fillRect/>
          </a:stretch>
        </p:blipFill>
        <p:spPr bwMode="auto">
          <a:xfrm>
            <a:off x="179388" y="260350"/>
            <a:ext cx="4381500" cy="3286125"/>
          </a:xfrm>
          <a:prstGeom prst="rect">
            <a:avLst/>
          </a:prstGeom>
          <a:noFill/>
          <a:ln w="57150" cmpd="thinThick">
            <a:solidFill>
              <a:srgbClr val="000000"/>
            </a:solidFill>
            <a:miter lim="800000"/>
            <a:headEnd/>
            <a:tailEnd/>
          </a:ln>
        </p:spPr>
      </p:pic>
      <p:sp>
        <p:nvSpPr>
          <p:cNvPr id="5124" name="Rectangle 7"/>
          <p:cNvSpPr>
            <a:spLocks noChangeArrowheads="1"/>
          </p:cNvSpPr>
          <p:nvPr/>
        </p:nvSpPr>
        <p:spPr bwMode="auto">
          <a:xfrm>
            <a:off x="250825" y="4221163"/>
            <a:ext cx="4356100" cy="1311275"/>
          </a:xfrm>
          <a:prstGeom prst="rect">
            <a:avLst/>
          </a:prstGeom>
          <a:noFill/>
          <a:ln w="9525">
            <a:noFill/>
            <a:miter lim="800000"/>
            <a:headEnd/>
            <a:tailEnd/>
          </a:ln>
        </p:spPr>
        <p:txBody>
          <a:bodyPr anchor="ctr">
            <a:spAutoFit/>
          </a:bodyPr>
          <a:lstStyle/>
          <a:p>
            <a:r>
              <a:rPr lang="ru-RU" sz="2000" dirty="0">
                <a:solidFill>
                  <a:srgbClr val="000000"/>
                </a:solidFill>
              </a:rPr>
              <a:t>Я любил этот дом деревянный,</a:t>
            </a:r>
            <a:br>
              <a:rPr lang="ru-RU" sz="2000" dirty="0">
                <a:solidFill>
                  <a:srgbClr val="000000"/>
                </a:solidFill>
              </a:rPr>
            </a:br>
            <a:r>
              <a:rPr lang="ru-RU" sz="2000" dirty="0">
                <a:solidFill>
                  <a:srgbClr val="000000"/>
                </a:solidFill>
              </a:rPr>
              <a:t>В бревнах теплилась грозная морщь,</a:t>
            </a:r>
            <a:br>
              <a:rPr lang="ru-RU" sz="2000" dirty="0">
                <a:solidFill>
                  <a:srgbClr val="000000"/>
                </a:solidFill>
              </a:rPr>
            </a:br>
            <a:r>
              <a:rPr lang="ru-RU" sz="2000" dirty="0">
                <a:solidFill>
                  <a:srgbClr val="000000"/>
                </a:solidFill>
              </a:rPr>
              <a:t>Наша печь как-то дико и странно</a:t>
            </a:r>
            <a:br>
              <a:rPr lang="ru-RU" sz="2000" dirty="0">
                <a:solidFill>
                  <a:srgbClr val="000000"/>
                </a:solidFill>
              </a:rPr>
            </a:br>
            <a:r>
              <a:rPr lang="ru-RU" sz="2000" dirty="0">
                <a:solidFill>
                  <a:srgbClr val="000000"/>
                </a:solidFill>
              </a:rPr>
              <a:t>Завывала в дождливую ночь.</a:t>
            </a:r>
            <a:r>
              <a:rPr lang="ru-RU" sz="2000" dirty="0">
                <a:solidFill>
                  <a:schemeClr val="folHlink"/>
                </a:solidFill>
              </a:rPr>
              <a:t> </a:t>
            </a:r>
          </a:p>
        </p:txBody>
      </p:sp>
      <p:pic>
        <p:nvPicPr>
          <p:cNvPr id="4106" name="Picture 10"/>
          <p:cNvPicPr>
            <a:picLocks noChangeAspect="1" noChangeArrowheads="1"/>
          </p:cNvPicPr>
          <p:nvPr/>
        </p:nvPicPr>
        <p:blipFill>
          <a:blip r:embed="rId3" cstate="print"/>
          <a:srcRect/>
          <a:stretch>
            <a:fillRect/>
          </a:stretch>
        </p:blipFill>
        <p:spPr bwMode="auto">
          <a:xfrm>
            <a:off x="4572000" y="3357563"/>
            <a:ext cx="4402138" cy="3302000"/>
          </a:xfrm>
          <a:prstGeom prst="rect">
            <a:avLst/>
          </a:prstGeom>
          <a:noFill/>
          <a:ln w="57150" cmpd="thickThin">
            <a:solidFill>
              <a:schemeClr val="tx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1000" fill="hold"/>
                                        <p:tgtEl>
                                          <p:spTgt spid="4102"/>
                                        </p:tgtEl>
                                        <p:attrNameLst>
                                          <p:attrName>ppt_w</p:attrName>
                                        </p:attrNameLst>
                                      </p:cBhvr>
                                      <p:tavLst>
                                        <p:tav tm="0">
                                          <p:val>
                                            <p:strVal val="#ppt_w*0.70"/>
                                          </p:val>
                                        </p:tav>
                                        <p:tav tm="100000">
                                          <p:val>
                                            <p:strVal val="#ppt_w"/>
                                          </p:val>
                                        </p:tav>
                                      </p:tavLst>
                                    </p:anim>
                                    <p:anim calcmode="lin" valueType="num">
                                      <p:cBhvr>
                                        <p:cTn id="8" dur="1000" fill="hold"/>
                                        <p:tgtEl>
                                          <p:spTgt spid="4102"/>
                                        </p:tgtEl>
                                        <p:attrNameLst>
                                          <p:attrName>ppt_h</p:attrName>
                                        </p:attrNameLst>
                                      </p:cBhvr>
                                      <p:tavLst>
                                        <p:tav tm="0">
                                          <p:val>
                                            <p:strVal val="#ppt_h"/>
                                          </p:val>
                                        </p:tav>
                                        <p:tav tm="100000">
                                          <p:val>
                                            <p:strVal val="#ppt_h"/>
                                          </p:val>
                                        </p:tav>
                                      </p:tavLst>
                                    </p:anim>
                                    <p:animEffect transition="in" filter="fade">
                                      <p:cBhvr>
                                        <p:cTn id="9" dur="1000"/>
                                        <p:tgtEl>
                                          <p:spTgt spid="410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06"/>
                                        </p:tgtEl>
                                        <p:attrNameLst>
                                          <p:attrName>style.visibility</p:attrName>
                                        </p:attrNameLst>
                                      </p:cBhvr>
                                      <p:to>
                                        <p:strVal val="visible"/>
                                      </p:to>
                                    </p:set>
                                    <p:anim calcmode="lin" valueType="num">
                                      <p:cBhvr>
                                        <p:cTn id="14" dur="3000" fill="hold"/>
                                        <p:tgtEl>
                                          <p:spTgt spid="4106"/>
                                        </p:tgtEl>
                                        <p:attrNameLst>
                                          <p:attrName>ppt_w</p:attrName>
                                        </p:attrNameLst>
                                      </p:cBhvr>
                                      <p:tavLst>
                                        <p:tav tm="0">
                                          <p:val>
                                            <p:strVal val="#ppt_w*0.70"/>
                                          </p:val>
                                        </p:tav>
                                        <p:tav tm="100000">
                                          <p:val>
                                            <p:strVal val="#ppt_w"/>
                                          </p:val>
                                        </p:tav>
                                      </p:tavLst>
                                    </p:anim>
                                    <p:anim calcmode="lin" valueType="num">
                                      <p:cBhvr>
                                        <p:cTn id="15" dur="3000" fill="hold"/>
                                        <p:tgtEl>
                                          <p:spTgt spid="4106"/>
                                        </p:tgtEl>
                                        <p:attrNameLst>
                                          <p:attrName>ppt_h</p:attrName>
                                        </p:attrNameLst>
                                      </p:cBhvr>
                                      <p:tavLst>
                                        <p:tav tm="0">
                                          <p:val>
                                            <p:strVal val="#ppt_h"/>
                                          </p:val>
                                        </p:tav>
                                        <p:tav tm="100000">
                                          <p:val>
                                            <p:strVal val="#ppt_h"/>
                                          </p:val>
                                        </p:tav>
                                      </p:tavLst>
                                    </p:anim>
                                    <p:animEffect transition="in" filter="fade">
                                      <p:cBhvr>
                                        <p:cTn id="16" dur="30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chemeClr val="accent3">
                <a:lumMod val="60000"/>
                <a:lumOff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t>Есенин С.А. Стихотворения; Поэмы / Сост. и вступит. Статья А. Козловского. – М.: Художественная литература, 1983. – 479 с. </a:t>
            </a:r>
            <a:br>
              <a:rPr lang="ru-RU" sz="1400" dirty="0" smtClean="0"/>
            </a:br>
            <a:endParaRPr lang="ru-RU" sz="1400" dirty="0"/>
          </a:p>
        </p:txBody>
      </p:sp>
      <p:sp>
        <p:nvSpPr>
          <p:cNvPr id="4" name="Текст 3"/>
          <p:cNvSpPr>
            <a:spLocks noGrp="1"/>
          </p:cNvSpPr>
          <p:nvPr>
            <p:ph type="body" sz="half" idx="2"/>
          </p:nvPr>
        </p:nvSpPr>
        <p:spPr/>
        <p:txBody>
          <a:bodyPr>
            <a:normAutofit lnSpcReduction="10000"/>
          </a:bodyPr>
          <a:lstStyle/>
          <a:p>
            <a:pPr algn="just"/>
            <a:r>
              <a:rPr lang="ru-RU" dirty="0" smtClean="0"/>
              <a:t>В книгу С.А. Есенина вошли избранные стихотворения и поэмы, такие как «Ленин» (Отрывок из поэмы «Гуляй-поле»), «Пугачев», «Анна Снегина» и другие не менее известные произведения.</a:t>
            </a:r>
          </a:p>
          <a:p>
            <a:pPr algn="just"/>
            <a:r>
              <a:rPr lang="ru-RU" dirty="0" smtClean="0"/>
              <a:t>В книге представлена статья А.Козловского «О поэте», в которой он рассказывает о биографии поэта, о его творчестве, о том как он начал писать свои произведения (начиная с ранних). Его стихотворения полны звуков, запахов, красок. Время не властно над поэзией Есенина. Давно ушли в прошлое многие события, волновавшие поэта, изменилась реальность, питавшая его стихи. Но каждое новое поколение открывает для себя в Есенине нечто близкое и дорогое, потому что его поэзия рождена любовью к человеку, сочувствием к нему, высокими гуманистическими идеалами.</a:t>
            </a:r>
            <a:endParaRPr lang="ru-RU" dirty="0"/>
          </a:p>
        </p:txBody>
      </p:sp>
      <p:pic>
        <p:nvPicPr>
          <p:cNvPr id="63490" name="Picture 2" descr="F:\Алёне\CCF09022015_00022.jpg"/>
          <p:cNvPicPr>
            <a:picLocks noGrp="1" noChangeAspect="1" noChangeArrowheads="1"/>
          </p:cNvPicPr>
          <p:nvPr>
            <p:ph idx="1"/>
          </p:nvPr>
        </p:nvPicPr>
        <p:blipFill>
          <a:blip r:embed="rId2" cstate="print"/>
          <a:srcRect r="48208" b="44578"/>
          <a:stretch>
            <a:fillRect/>
          </a:stretch>
        </p:blipFill>
        <p:spPr bwMode="auto">
          <a:xfrm>
            <a:off x="4019240" y="273050"/>
            <a:ext cx="3910346" cy="5799156"/>
          </a:xfrm>
          <a:prstGeom prst="rect">
            <a:avLst/>
          </a:prstGeom>
          <a:noFill/>
          <a:ln>
            <a:solidFill>
              <a:schemeClr val="accent3">
                <a:lumMod val="75000"/>
              </a:schemeClr>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246" name="Rectangle 6"/>
          <p:cNvSpPr>
            <a:spLocks noGrp="1" noChangeArrowheads="1"/>
          </p:cNvSpPr>
          <p:nvPr>
            <p:ph sz="half" idx="1"/>
          </p:nvPr>
        </p:nvSpPr>
        <p:spPr/>
        <p:txBody>
          <a:bodyPr/>
          <a:lstStyle/>
          <a:p>
            <a:pPr eaLnBrk="1" hangingPunct="1">
              <a:defRPr/>
            </a:pPr>
            <a:endParaRPr lang="ru-RU" dirty="0" smtClean="0"/>
          </a:p>
        </p:txBody>
      </p:sp>
      <p:pic>
        <p:nvPicPr>
          <p:cNvPr id="10244" name="Picture 4"/>
          <p:cNvPicPr>
            <a:picLocks noGrp="1" noChangeAspect="1" noChangeArrowheads="1"/>
          </p:cNvPicPr>
          <p:nvPr>
            <p:ph type="body" idx="4294967295"/>
          </p:nvPr>
        </p:nvPicPr>
        <p:blipFill>
          <a:blip r:embed="rId2" cstate="print"/>
          <a:srcRect/>
          <a:stretch>
            <a:fillRect/>
          </a:stretch>
        </p:blipFill>
        <p:spPr>
          <a:xfrm>
            <a:off x="0" y="333375"/>
            <a:ext cx="4513263" cy="5970588"/>
          </a:xfrm>
          <a:noFill/>
        </p:spPr>
      </p:pic>
      <p:pic>
        <p:nvPicPr>
          <p:cNvPr id="12292" name="Picture 9"/>
          <p:cNvPicPr>
            <a:picLocks noGrp="1" noChangeAspect="1" noChangeArrowheads="1"/>
          </p:cNvPicPr>
          <p:nvPr>
            <p:ph sz="half" idx="2"/>
          </p:nvPr>
        </p:nvPicPr>
        <p:blipFill>
          <a:blip r:embed="rId3" cstate="print"/>
          <a:srcRect/>
          <a:stretch>
            <a:fillRect/>
          </a:stretch>
        </p:blipFill>
        <p:spPr>
          <a:xfrm>
            <a:off x="7734300" y="5145088"/>
            <a:ext cx="98425" cy="122237"/>
          </a:xfrm>
        </p:spPr>
      </p:pic>
      <p:sp>
        <p:nvSpPr>
          <p:cNvPr id="12293" name="Rectangle 11"/>
          <p:cNvSpPr>
            <a:spLocks noChangeArrowheads="1"/>
          </p:cNvSpPr>
          <p:nvPr/>
        </p:nvSpPr>
        <p:spPr bwMode="auto">
          <a:xfrm>
            <a:off x="4643438" y="865188"/>
            <a:ext cx="4176712" cy="5035550"/>
          </a:xfrm>
          <a:prstGeom prst="rect">
            <a:avLst/>
          </a:prstGeom>
          <a:noFill/>
          <a:ln w="9525">
            <a:noFill/>
            <a:miter lim="800000"/>
            <a:headEnd/>
            <a:tailEnd/>
          </a:ln>
        </p:spPr>
        <p:txBody>
          <a:bodyPr anchor="ctr">
            <a:spAutoFit/>
          </a:bodyPr>
          <a:lstStyle/>
          <a:p>
            <a:r>
              <a:rPr lang="ru-RU" sz="3600" b="1" i="1" dirty="0">
                <a:solidFill>
                  <a:schemeClr val="folHlink"/>
                </a:solidFill>
              </a:rPr>
              <a:t>Клен ты мой </a:t>
            </a:r>
          </a:p>
          <a:p>
            <a:r>
              <a:rPr lang="ru-RU" sz="3600" b="1" i="1" dirty="0">
                <a:solidFill>
                  <a:schemeClr val="folHlink"/>
                </a:solidFill>
              </a:rPr>
              <a:t>               опавший,</a:t>
            </a:r>
          </a:p>
          <a:p>
            <a:r>
              <a:rPr lang="ru-RU" sz="3600" b="1" i="1" dirty="0">
                <a:solidFill>
                  <a:schemeClr val="folHlink"/>
                </a:solidFill>
              </a:rPr>
              <a:t>Клен заледенелый,</a:t>
            </a:r>
            <a:br>
              <a:rPr lang="ru-RU" sz="3600" b="1" i="1" dirty="0">
                <a:solidFill>
                  <a:schemeClr val="folHlink"/>
                </a:solidFill>
              </a:rPr>
            </a:br>
            <a:r>
              <a:rPr lang="ru-RU" sz="3600" b="1" i="1" dirty="0">
                <a:solidFill>
                  <a:schemeClr val="folHlink"/>
                </a:solidFill>
              </a:rPr>
              <a:t>Что стоишь, </a:t>
            </a:r>
          </a:p>
          <a:p>
            <a:r>
              <a:rPr lang="ru-RU" sz="3600" b="1" i="1" dirty="0">
                <a:solidFill>
                  <a:schemeClr val="folHlink"/>
                </a:solidFill>
              </a:rPr>
              <a:t>          нагнувшись, </a:t>
            </a:r>
          </a:p>
          <a:p>
            <a:r>
              <a:rPr lang="ru-RU" sz="3600" b="1" i="1" dirty="0">
                <a:solidFill>
                  <a:schemeClr val="folHlink"/>
                </a:solidFill>
              </a:rPr>
              <a:t>Под метелью </a:t>
            </a:r>
          </a:p>
          <a:p>
            <a:r>
              <a:rPr lang="ru-RU" sz="3600" b="1" i="1" dirty="0">
                <a:solidFill>
                  <a:schemeClr val="folHlink"/>
                </a:solidFill>
              </a:rPr>
              <a:t>                   белой…</a:t>
            </a:r>
          </a:p>
          <a:p>
            <a:r>
              <a:rPr lang="ru-RU" sz="3600" dirty="0"/>
              <a:t>               С.Есенин</a:t>
            </a:r>
            <a:br>
              <a:rPr lang="ru-RU" sz="3600" dirty="0"/>
            </a:br>
            <a:endParaRPr lang="ru-RU"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1000" fill="hold"/>
                                        <p:tgtEl>
                                          <p:spTgt spid="10244"/>
                                        </p:tgtEl>
                                        <p:attrNameLst>
                                          <p:attrName>ppt_w</p:attrName>
                                        </p:attrNameLst>
                                      </p:cBhvr>
                                      <p:tavLst>
                                        <p:tav tm="0">
                                          <p:val>
                                            <p:strVal val="#ppt_w*0.70"/>
                                          </p:val>
                                        </p:tav>
                                        <p:tav tm="100000">
                                          <p:val>
                                            <p:strVal val="#ppt_w"/>
                                          </p:val>
                                        </p:tav>
                                      </p:tavLst>
                                    </p:anim>
                                    <p:anim calcmode="lin" valueType="num">
                                      <p:cBhvr>
                                        <p:cTn id="8" dur="1000" fill="hold"/>
                                        <p:tgtEl>
                                          <p:spTgt spid="10244"/>
                                        </p:tgtEl>
                                        <p:attrNameLst>
                                          <p:attrName>ppt_h</p:attrName>
                                        </p:attrNameLst>
                                      </p:cBhvr>
                                      <p:tavLst>
                                        <p:tav tm="0">
                                          <p:val>
                                            <p:strVal val="#ppt_h"/>
                                          </p:val>
                                        </p:tav>
                                        <p:tav tm="100000">
                                          <p:val>
                                            <p:strVal val="#ppt_h"/>
                                          </p:val>
                                        </p:tav>
                                      </p:tavLst>
                                    </p:anim>
                                    <p:animEffect transition="in" filter="fade">
                                      <p:cBhvr>
                                        <p:cTn id="9"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chemeClr val="accent6">
                <a:lumMod val="60000"/>
                <a:lumOff val="40000"/>
              </a:schemeClr>
            </a:gs>
            <a:gs pos="30000">
              <a:srgbClr val="D49E6C"/>
            </a:gs>
            <a:gs pos="70000">
              <a:srgbClr val="A65528"/>
            </a:gs>
            <a:gs pos="100000">
              <a:srgbClr val="66301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400" dirty="0" smtClean="0"/>
              <a:t>Есенин С. Синь, упавшая в реку / Сост., вступ. Статья и прим. С.П. Кошечкина; Ил. И.Н.Новодережкина. – М.: Правда, 1985. – 732 с. </a:t>
            </a:r>
            <a:endParaRPr lang="ru-RU" sz="1400" dirty="0"/>
          </a:p>
        </p:txBody>
      </p:sp>
      <p:sp>
        <p:nvSpPr>
          <p:cNvPr id="4" name="Текст 3"/>
          <p:cNvSpPr>
            <a:spLocks noGrp="1"/>
          </p:cNvSpPr>
          <p:nvPr>
            <p:ph type="body" sz="half" idx="2"/>
          </p:nvPr>
        </p:nvSpPr>
        <p:spPr/>
        <p:txBody>
          <a:bodyPr>
            <a:normAutofit lnSpcReduction="10000"/>
          </a:bodyPr>
          <a:lstStyle/>
          <a:p>
            <a:pPr algn="just"/>
            <a:endParaRPr lang="ru-RU" dirty="0" smtClean="0"/>
          </a:p>
          <a:p>
            <a:pPr algn="just"/>
            <a:r>
              <a:rPr lang="ru-RU" dirty="0" smtClean="0"/>
              <a:t>В однотомник вошли поэтические и прозаические произведения С.А.Есенина (1895-1925), а также воспоминания о великом русском поэте его современников.</a:t>
            </a:r>
          </a:p>
          <a:p>
            <a:pPr algn="just"/>
            <a:r>
              <a:rPr lang="ru-RU" dirty="0" smtClean="0"/>
              <a:t>В книге представлена статья С.П.Кошечкина «И в счастье ближнего поверить…», в которой он описывает биографию Сергея Есенина, его творческий путь. В своих произведениях поэт благословляет новую жизнь, новую юность, судьбу молодого поколения. И в этом исторический оптимизм есенинской поэзии. Чудесное бесценное богатство оставил нам Сергей Есенин. Что может быть выше для художника слова, если его произведения не только на книжных полках, но и в сердцах миллионов людей! У есенинских стихов судьба именно такая. </a:t>
            </a:r>
            <a:endParaRPr lang="ru-RU" dirty="0"/>
          </a:p>
        </p:txBody>
      </p:sp>
      <p:pic>
        <p:nvPicPr>
          <p:cNvPr id="64514" name="Picture 2" descr="F:\Алёне\CCF09022015_00024.jpg"/>
          <p:cNvPicPr>
            <a:picLocks noGrp="1" noChangeAspect="1" noChangeArrowheads="1"/>
          </p:cNvPicPr>
          <p:nvPr>
            <p:ph idx="1"/>
          </p:nvPr>
        </p:nvPicPr>
        <p:blipFill>
          <a:blip r:embed="rId2" cstate="print"/>
          <a:srcRect r="37859" b="30981"/>
          <a:stretch>
            <a:fillRect/>
          </a:stretch>
        </p:blipFill>
        <p:spPr bwMode="auto">
          <a:xfrm>
            <a:off x="4019240" y="273050"/>
            <a:ext cx="3767470" cy="579915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5">
                <a:lumMod val="75000"/>
              </a:schemeClr>
            </a:gs>
            <a:gs pos="25000">
              <a:srgbClr val="21D6E0"/>
            </a:gs>
            <a:gs pos="75000">
              <a:srgbClr val="0087E6"/>
            </a:gs>
            <a:gs pos="100000">
              <a:srgbClr val="005CB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4788024" y="1124744"/>
            <a:ext cx="4176464" cy="3785652"/>
          </a:xfrm>
          <a:prstGeom prst="rect">
            <a:avLst/>
          </a:prstGeom>
        </p:spPr>
        <p:txBody>
          <a:bodyPr wrap="square">
            <a:spAutoFit/>
          </a:bodyPr>
          <a:lstStyle/>
          <a:p>
            <a:pPr algn="just"/>
            <a:r>
              <a:rPr lang="ru-RU" sz="2000" dirty="0" smtClean="0"/>
              <a:t>	В начале 1920-х гг. в стихах Есенина появляются мотивы "развороченного бурей быта" пьяной удали, сменяющейся надрывной тоской. Поэт предстает хулиганом, скандалистом, пропойцей с окровавленной душой, ковыляющим "из притона в притон", где его окружает "чужой и хохочущий сброд" (сборники "Исповедь хулигана", 1921; "Москва кабацкая", 1924). </a:t>
            </a:r>
            <a:endParaRPr lang="ru-RU" sz="2000" dirty="0"/>
          </a:p>
        </p:txBody>
      </p:sp>
      <p:pic>
        <p:nvPicPr>
          <p:cNvPr id="5" name="Рисунок 4" descr="sergey-esenin-21s.jpg"/>
          <p:cNvPicPr>
            <a:picLocks noChangeAspect="1"/>
          </p:cNvPicPr>
          <p:nvPr/>
        </p:nvPicPr>
        <p:blipFill>
          <a:blip r:embed="rId2" cstate="print"/>
          <a:stretch>
            <a:fillRect/>
          </a:stretch>
        </p:blipFill>
        <p:spPr>
          <a:xfrm>
            <a:off x="683568" y="188640"/>
            <a:ext cx="3810000" cy="6464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Click="0" advTm="1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5">
                <a:lumMod val="60000"/>
                <a:lumOff val="40000"/>
              </a:schemeClr>
            </a:gs>
            <a:gs pos="17999">
              <a:srgbClr val="FEE7F2"/>
            </a:gs>
            <a:gs pos="36000">
              <a:srgbClr val="FAC77D"/>
            </a:gs>
            <a:gs pos="61000">
              <a:srgbClr val="FBA97D"/>
            </a:gs>
            <a:gs pos="82001">
              <a:srgbClr val="FBD49C"/>
            </a:gs>
            <a:gs pos="100000">
              <a:srgbClr val="FEE7F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1600" dirty="0" smtClean="0"/>
              <a:t>Есенин С.А. Избранные сочинения / Сост., вступ. статья и примеч. А.Козловского. – М.: Художественная литература, 1983. – 432 с.</a:t>
            </a:r>
            <a:r>
              <a:rPr lang="ru-RU" sz="1400" dirty="0" smtClean="0"/>
              <a:t/>
            </a:r>
            <a:br>
              <a:rPr lang="ru-RU" sz="1400" dirty="0" smtClean="0"/>
            </a:br>
            <a:r>
              <a:rPr lang="ru-RU" sz="1400" dirty="0" smtClean="0"/>
              <a:t>  </a:t>
            </a:r>
            <a:endParaRPr lang="ru-RU" sz="1400" dirty="0"/>
          </a:p>
        </p:txBody>
      </p:sp>
      <p:sp>
        <p:nvSpPr>
          <p:cNvPr id="4" name="Текст 3"/>
          <p:cNvSpPr>
            <a:spLocks noGrp="1"/>
          </p:cNvSpPr>
          <p:nvPr>
            <p:ph type="body" sz="half" idx="2"/>
          </p:nvPr>
        </p:nvSpPr>
        <p:spPr/>
        <p:txBody>
          <a:bodyPr>
            <a:normAutofit fontScale="92500" lnSpcReduction="10000"/>
          </a:bodyPr>
          <a:lstStyle/>
          <a:p>
            <a:pPr algn="just"/>
            <a:r>
              <a:rPr lang="ru-RU" dirty="0" smtClean="0"/>
              <a:t>В книгу вошли стихотворения, «маленькие поэмы» и поэмы С.А.Есенина (1895-1925). В статье «Творческий путь Сергея Есенина» А.Козловский, описывает творчество знаменитого поэта. Сергей Александрович Есенин - русский народный поэт ХХ века. Не одно поколение исследователей бьется над удивительным феноменом его лирики, но обычные читатели попадают под очарование его поэтической речи сразу - и навсегда. Щемящая интонация, пронзительная исповедальность, гармоническая организованность, проникновение в сокровенные глубины русской души делают стихотворения Есенина узнаваемыми и запоминающимися, как песня, без особых усилий.</a:t>
            </a:r>
            <a:br>
              <a:rPr lang="ru-RU" dirty="0" smtClean="0"/>
            </a:br>
            <a:r>
              <a:rPr lang="ru-RU" dirty="0" smtClean="0"/>
              <a:t>Читатель готов присвоить себе есенинские строки - именно в них он наиболее часто находит слова, созвучные своим мыслям, чувствам, настроениям.</a:t>
            </a:r>
          </a:p>
        </p:txBody>
      </p:sp>
      <p:pic>
        <p:nvPicPr>
          <p:cNvPr id="68610" name="Picture 2" descr="F:\Алёне\CCF09022015_00020.jpg"/>
          <p:cNvPicPr>
            <a:picLocks noGrp="1" noChangeAspect="1" noChangeArrowheads="1"/>
          </p:cNvPicPr>
          <p:nvPr>
            <p:ph idx="1"/>
          </p:nvPr>
        </p:nvPicPr>
        <p:blipFill>
          <a:blip r:embed="rId2" cstate="print"/>
          <a:srcRect r="32784" b="31435"/>
          <a:stretch>
            <a:fillRect/>
          </a:stretch>
        </p:blipFill>
        <p:spPr bwMode="auto">
          <a:xfrm>
            <a:off x="4019240" y="273050"/>
            <a:ext cx="4196098" cy="5727718"/>
          </a:xfrm>
          <a:prstGeom prst="rect">
            <a:avLst/>
          </a:prstGeom>
          <a:noFill/>
          <a:ln>
            <a:solidFill>
              <a:schemeClr val="accent3">
                <a:lumMod val="75000"/>
              </a:schemeClr>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89000">
              <a:schemeClr val="accent3">
                <a:lumMod val="60000"/>
                <a:lumOff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t>Есенин С.А. Стихотворения и поэмы / Сост., автор вступ. Статьи и примеч. И.К. Сушилина. – М.: Советская Россия, 1985. – 272 с.</a:t>
            </a:r>
            <a:endParaRPr lang="ru-RU" sz="1400" dirty="0"/>
          </a:p>
        </p:txBody>
      </p:sp>
      <p:sp>
        <p:nvSpPr>
          <p:cNvPr id="4" name="Текст 3"/>
          <p:cNvSpPr>
            <a:spLocks noGrp="1"/>
          </p:cNvSpPr>
          <p:nvPr>
            <p:ph type="body" sz="half" idx="2"/>
          </p:nvPr>
        </p:nvSpPr>
        <p:spPr/>
        <p:txBody>
          <a:bodyPr>
            <a:normAutofit lnSpcReduction="10000"/>
          </a:bodyPr>
          <a:lstStyle/>
          <a:p>
            <a:pPr algn="just"/>
            <a:endParaRPr lang="ru-RU" dirty="0" smtClean="0"/>
          </a:p>
          <a:p>
            <a:pPr algn="just"/>
            <a:r>
              <a:rPr lang="ru-RU" dirty="0" smtClean="0"/>
              <a:t>В книгу знаменитого русского поэта Сергея Есенина (1895-1925) вошли лучшие произведения (стихотворения и поэмы), написанные в разные годы. Сборник издается к 90-летию со дня рождения поэта. </a:t>
            </a:r>
          </a:p>
          <a:p>
            <a:pPr algn="just"/>
            <a:r>
              <a:rPr lang="ru-RU" dirty="0" smtClean="0"/>
              <a:t>В вступительной статье И.К.Сушилиной рассказывается о поэзии знаменитого поэта - Сергея Есенина.  Его поэзия стала неотъемлемой частью духовной культуры нации. Есенин принадлежит к тем художникам, произведениям которых свойственна великая простота. Они понятны любому читателю. Стихи поэта входят в душу, сливаются с чувством любви к Родине. Именно это чувство нерасторжимой связи с родной землей и есть суть есенинского поэтического мира.</a:t>
            </a:r>
            <a:endParaRPr lang="ru-RU" dirty="0"/>
          </a:p>
        </p:txBody>
      </p:sp>
      <p:pic>
        <p:nvPicPr>
          <p:cNvPr id="65538" name="Picture 2" descr="F:\Алёне\CCF09022015_00023.jpg"/>
          <p:cNvPicPr>
            <a:picLocks noGrp="1" noChangeAspect="1" noChangeArrowheads="1"/>
          </p:cNvPicPr>
          <p:nvPr>
            <p:ph idx="1"/>
          </p:nvPr>
        </p:nvPicPr>
        <p:blipFill>
          <a:blip r:embed="rId2" cstate="print"/>
          <a:srcRect r="39577" b="43103"/>
          <a:stretch>
            <a:fillRect/>
          </a:stretch>
        </p:blipFill>
        <p:spPr bwMode="auto">
          <a:xfrm>
            <a:off x="4019239" y="273050"/>
            <a:ext cx="4553289" cy="594203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mp;khcy;&amp;ocy;&amp;lcy;&amp;icy;&amp;dcy;&amp;acy;&amp;ucy;: &amp;pcy;&amp;rcy;&amp;iecy;&amp;zcy;&amp;iecy;&amp;ncy;&amp;tcy;&amp;acy;&amp;tscy;&amp;icy;&amp;yacy; &amp;iecy;&amp;scy;&amp;iecy;&amp;ncy;&amp;icy;&amp;ncy;"/>
          <p:cNvPicPr>
            <a:picLocks noChangeAspect="1" noChangeArrowheads="1"/>
          </p:cNvPicPr>
          <p:nvPr/>
        </p:nvPicPr>
        <p:blipFill>
          <a:blip r:embed="rId2" cstate="print"/>
          <a:srcRect/>
          <a:stretch>
            <a:fillRect/>
          </a:stretch>
        </p:blipFill>
        <p:spPr bwMode="auto">
          <a:xfrm>
            <a:off x="0" y="0"/>
            <a:ext cx="9299575"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accent6">
                <a:lumMod val="60000"/>
                <a:lumOff val="40000"/>
              </a:schemeClr>
            </a:gs>
            <a:gs pos="30000">
              <a:srgbClr val="D49E6C"/>
            </a:gs>
            <a:gs pos="70000">
              <a:srgbClr val="A65528"/>
            </a:gs>
            <a:gs pos="100000">
              <a:srgbClr val="66301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400" dirty="0" smtClean="0"/>
              <a:t>Есенин С.А. Собрание сочинений: В 2т. Т.2. Стихотворения. Проза. Статьи. Письма / Сост. И коммент. Ю.Л. Прокушева. –М.: Советская Россия: Современник, 1990. – 384 с.</a:t>
            </a:r>
            <a:endParaRPr lang="ru-RU" sz="1400" dirty="0"/>
          </a:p>
        </p:txBody>
      </p:sp>
      <p:sp>
        <p:nvSpPr>
          <p:cNvPr id="4" name="Текст 3"/>
          <p:cNvSpPr>
            <a:spLocks noGrp="1"/>
          </p:cNvSpPr>
          <p:nvPr>
            <p:ph type="body" sz="half" idx="2"/>
          </p:nvPr>
        </p:nvSpPr>
        <p:spPr/>
        <p:txBody>
          <a:bodyPr>
            <a:normAutofit/>
          </a:bodyPr>
          <a:lstStyle/>
          <a:p>
            <a:pPr algn="just"/>
            <a:endParaRPr lang="ru-RU" dirty="0" smtClean="0"/>
          </a:p>
          <a:p>
            <a:pPr algn="just"/>
            <a:r>
              <a:rPr lang="ru-RU" dirty="0" smtClean="0"/>
              <a:t>В настоящий том включены стихотворения, не вошедшие в основное Собрание, проза поэта, его статьи и письма. </a:t>
            </a:r>
          </a:p>
          <a:p>
            <a:pPr algn="just"/>
            <a:r>
              <a:rPr lang="ru-RU" dirty="0" smtClean="0"/>
              <a:t>Под обложкой этой книги представлен Сергей Есенин во всех ипостасях: в стихотворениях, в прозе, в поэмах - больших, малых и драматической. Он неподдельно откровенен в своей исповедальности, пронзителен в своей лиричности. Под очарование особой есенинской музыки по-прежнему попадает читатель любого возраста и воззрений. Есенин точно вывел эту формулу неугасающей народной любви к его поэзии.</a:t>
            </a:r>
          </a:p>
        </p:txBody>
      </p:sp>
      <p:pic>
        <p:nvPicPr>
          <p:cNvPr id="66562" name="Picture 2" descr="F:\Алёне\CCF09022015_00019.jpg"/>
          <p:cNvPicPr>
            <a:picLocks noGrp="1" noChangeAspect="1" noChangeArrowheads="1"/>
          </p:cNvPicPr>
          <p:nvPr>
            <p:ph idx="1"/>
          </p:nvPr>
        </p:nvPicPr>
        <p:blipFill>
          <a:blip r:embed="rId2" cstate="print"/>
          <a:srcRect r="39550" b="30215"/>
          <a:stretch>
            <a:fillRect/>
          </a:stretch>
        </p:blipFill>
        <p:spPr bwMode="auto">
          <a:xfrm>
            <a:off x="4019240" y="273050"/>
            <a:ext cx="4053222" cy="579915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625" y="5715000"/>
            <a:ext cx="8229600" cy="1143000"/>
          </a:xfrm>
        </p:spPr>
        <p:txBody>
          <a:bodyPr>
            <a:normAutofit/>
          </a:bodyPr>
          <a:lstStyle/>
          <a:p>
            <a:pPr eaLnBrk="1" hangingPunct="1"/>
            <a:endParaRPr lang="ru-RU" sz="4000" b="1" i="1" dirty="0" smtClean="0">
              <a:solidFill>
                <a:schemeClr val="accent3">
                  <a:lumMod val="50000"/>
                </a:schemeClr>
              </a:solidFill>
            </a:endParaRPr>
          </a:p>
        </p:txBody>
      </p:sp>
      <p:pic>
        <p:nvPicPr>
          <p:cNvPr id="3" name="Picture 3" descr="C:\Documents and Settings\Home\Рабочий стол\Новая папка (4)\весна пришла.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a:softEdge rad="317500"/>
          </a:effectLst>
        </p:spPr>
      </p:pic>
      <p:sp>
        <p:nvSpPr>
          <p:cNvPr id="4" name="Прямоугольник 3"/>
          <p:cNvSpPr/>
          <p:nvPr/>
        </p:nvSpPr>
        <p:spPr>
          <a:xfrm>
            <a:off x="179512" y="4869160"/>
            <a:ext cx="8712968" cy="938719"/>
          </a:xfrm>
          <a:prstGeom prst="rect">
            <a:avLst/>
          </a:prstGeom>
        </p:spPr>
        <p:txBody>
          <a:bodyPr wrap="square">
            <a:spAutoFit/>
          </a:bodyPr>
          <a:lstStyle/>
          <a:p>
            <a:pPr algn="ctr"/>
            <a:r>
              <a:rPr lang="ru-RU" sz="55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onotype Corsiva" pitchFamily="66" charset="0"/>
              </a:rPr>
              <a:t>Личная жизнь Сергея Есенина</a:t>
            </a:r>
            <a:endParaRPr lang="ru-RU" sz="55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Monotype Corsiva" pitchFamily="66" charset="0"/>
            </a:endParaRPr>
          </a:p>
        </p:txBody>
      </p:sp>
      <p:pic>
        <p:nvPicPr>
          <p:cNvPr id="5" name="Содержимое 8" descr="0006-008-Vopros-ot-pisatelja-40.jpg"/>
          <p:cNvPicPr>
            <a:picLocks noChangeAspect="1"/>
          </p:cNvPicPr>
          <p:nvPr/>
        </p:nvPicPr>
        <p:blipFill>
          <a:blip r:embed="rId3" cstate="print"/>
          <a:stretch>
            <a:fillRect/>
          </a:stretch>
        </p:blipFill>
        <p:spPr>
          <a:xfrm>
            <a:off x="2843808" y="332656"/>
            <a:ext cx="3240360" cy="3940722"/>
          </a:xfrm>
          <a:prstGeom prst="rect">
            <a:avLst/>
          </a:prstGeom>
          <a:effectLst>
            <a:softEdge rad="317500"/>
          </a:effectLst>
        </p:spPr>
      </p:pic>
    </p:spTree>
  </p:cSld>
  <p:clrMapOvr>
    <a:masterClrMapping/>
  </p:clrMapOvr>
  <p:transition advClick="0" advTm="1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92000">
              <a:srgbClr val="DDEBCF"/>
            </a:gs>
            <a:gs pos="50000">
              <a:srgbClr val="9CB86E"/>
            </a:gs>
            <a:gs pos="100000">
              <a:srgbClr val="156B13"/>
            </a:gs>
          </a:gsLst>
          <a:path path="shape">
            <a:fillToRect l="50000" t="50000" r="50000" b="50000"/>
          </a:path>
        </a:gradFill>
        <a:effectLst/>
      </p:bgPr>
    </p:bg>
    <p:spTree>
      <p:nvGrpSpPr>
        <p:cNvPr id="1" name=""/>
        <p:cNvGrpSpPr/>
        <p:nvPr/>
      </p:nvGrpSpPr>
      <p:grpSpPr>
        <a:xfrm>
          <a:off x="0" y="0"/>
          <a:ext cx="0" cy="0"/>
          <a:chOff x="0" y="0"/>
          <a:chExt cx="0" cy="0"/>
        </a:xfrm>
      </p:grpSpPr>
      <p:pic>
        <p:nvPicPr>
          <p:cNvPr id="15361" name="Picture 1" descr="F:\Алёне\CCF09022015_00011.jpg"/>
          <p:cNvPicPr>
            <a:picLocks noChangeAspect="1" noChangeArrowheads="1"/>
          </p:cNvPicPr>
          <p:nvPr/>
        </p:nvPicPr>
        <p:blipFill>
          <a:blip r:embed="rId2" cstate="print"/>
          <a:srcRect r="1012" b="4176"/>
          <a:stretch>
            <a:fillRect/>
          </a:stretch>
        </p:blipFill>
        <p:spPr bwMode="auto">
          <a:xfrm>
            <a:off x="4572000" y="357166"/>
            <a:ext cx="3286148" cy="3929090"/>
          </a:xfrm>
          <a:prstGeom prst="rect">
            <a:avLst/>
          </a:prstGeom>
          <a:noFill/>
        </p:spPr>
      </p:pic>
      <p:sp>
        <p:nvSpPr>
          <p:cNvPr id="2" name="Заголовок 1"/>
          <p:cNvSpPr>
            <a:spLocks noGrp="1"/>
          </p:cNvSpPr>
          <p:nvPr>
            <p:ph type="title"/>
          </p:nvPr>
        </p:nvSpPr>
        <p:spPr/>
        <p:txBody>
          <a:bodyPr>
            <a:normAutofit/>
          </a:bodyPr>
          <a:lstStyle/>
          <a:p>
            <a:r>
              <a:rPr lang="ru-RU" sz="1400" dirty="0" smtClean="0"/>
              <a:t>Безелянская А. «Дар поэта – ласкать и карябать…» / А. Безелянская // Студенческий меридиан. – 2011. - №5. – С. 64-67</a:t>
            </a:r>
            <a:endParaRPr lang="ru-RU" sz="1400" dirty="0"/>
          </a:p>
        </p:txBody>
      </p:sp>
      <p:sp>
        <p:nvSpPr>
          <p:cNvPr id="4" name="Текст 3"/>
          <p:cNvSpPr>
            <a:spLocks noGrp="1"/>
          </p:cNvSpPr>
          <p:nvPr>
            <p:ph type="body" sz="half" idx="2"/>
          </p:nvPr>
        </p:nvSpPr>
        <p:spPr/>
        <p:txBody>
          <a:bodyPr/>
          <a:lstStyle/>
          <a:p>
            <a:pPr algn="just"/>
            <a:endParaRPr lang="ru-RU" dirty="0" smtClean="0"/>
          </a:p>
          <a:p>
            <a:pPr algn="just"/>
            <a:endParaRPr lang="ru-RU" dirty="0" smtClean="0"/>
          </a:p>
          <a:p>
            <a:pPr algn="just"/>
            <a:r>
              <a:rPr lang="ru-RU" dirty="0" smtClean="0"/>
              <a:t>В статье Анны Безелянской «Дар поэта – ласкать и карябать…» рассказывается о творчестве Сергея Есенина и его личной жизни.  Сколько у поэта было венчанных и невенчанных жен, никто толком не знает, но  каждая из них с трепетом и чувством рассказывают о великом поэте. У каждой из них остались теплые воспоминания о Есенине. Они по своему раскрывает в нем его достоинства, его умение писать величайшие произведения прошлых лет.   </a:t>
            </a:r>
            <a:endParaRPr lang="ru-RU" dirty="0"/>
          </a:p>
        </p:txBody>
      </p:sp>
      <p:pic>
        <p:nvPicPr>
          <p:cNvPr id="56322" name="Picture 2" descr="G:\Алёне\CCF09022015_00012.jpg"/>
          <p:cNvPicPr>
            <a:picLocks noGrp="1" noChangeAspect="1" noChangeArrowheads="1"/>
          </p:cNvPicPr>
          <p:nvPr>
            <p:ph idx="1"/>
          </p:nvPr>
        </p:nvPicPr>
        <p:blipFill>
          <a:blip r:embed="rId3" cstate="print"/>
          <a:srcRect b="3363"/>
          <a:stretch>
            <a:fillRect/>
          </a:stretch>
        </p:blipFill>
        <p:spPr bwMode="auto">
          <a:xfrm>
            <a:off x="5429256" y="2272385"/>
            <a:ext cx="3357586" cy="4157011"/>
          </a:xfrm>
          <a:prstGeom prst="rect">
            <a:avLst/>
          </a:prstGeom>
          <a:noFill/>
          <a:ln>
            <a:solidFill>
              <a:schemeClr val="tx2">
                <a:lumMod val="60000"/>
                <a:lumOff val="40000"/>
              </a:schemeClr>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92000">
              <a:srgbClr val="DDEBCF"/>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1201" name="Picture 1" descr="F:\Алёне\CCF09022015_00015.jpg"/>
          <p:cNvPicPr>
            <a:picLocks noChangeAspect="1" noChangeArrowheads="1"/>
          </p:cNvPicPr>
          <p:nvPr/>
        </p:nvPicPr>
        <p:blipFill>
          <a:blip r:embed="rId2" cstate="print"/>
          <a:srcRect l="1471" t="1528" r="8076" b="7556"/>
          <a:stretch>
            <a:fillRect/>
          </a:stretch>
        </p:blipFill>
        <p:spPr bwMode="auto">
          <a:xfrm>
            <a:off x="4786314" y="428604"/>
            <a:ext cx="3786214" cy="5273655"/>
          </a:xfrm>
          <a:prstGeom prst="rect">
            <a:avLst/>
          </a:prstGeom>
          <a:noFill/>
          <a:ln>
            <a:solidFill>
              <a:schemeClr val="tx1"/>
            </a:solidFill>
          </a:ln>
        </p:spPr>
      </p:pic>
      <p:sp>
        <p:nvSpPr>
          <p:cNvPr id="2" name="Заголовок 1"/>
          <p:cNvSpPr>
            <a:spLocks noGrp="1"/>
          </p:cNvSpPr>
          <p:nvPr>
            <p:ph type="title"/>
          </p:nvPr>
        </p:nvSpPr>
        <p:spPr/>
        <p:txBody>
          <a:bodyPr>
            <a:normAutofit/>
          </a:bodyPr>
          <a:lstStyle/>
          <a:p>
            <a:r>
              <a:rPr lang="ru-RU" sz="1400" dirty="0" smtClean="0"/>
              <a:t>У Есенина в селе Константиново // Российская Федерация сегодня. – 2007.- №4. – С. 82-83</a:t>
            </a:r>
            <a:br>
              <a:rPr lang="ru-RU" sz="1400" dirty="0" smtClean="0"/>
            </a:br>
            <a:r>
              <a:rPr lang="ru-RU" sz="1400" dirty="0" smtClean="0"/>
              <a:t/>
            </a:r>
            <a:br>
              <a:rPr lang="ru-RU" sz="1400" dirty="0" smtClean="0"/>
            </a:br>
            <a:endParaRPr lang="ru-RU" sz="1400" dirty="0"/>
          </a:p>
        </p:txBody>
      </p:sp>
      <p:sp>
        <p:nvSpPr>
          <p:cNvPr id="4" name="Текст 3"/>
          <p:cNvSpPr>
            <a:spLocks noGrp="1"/>
          </p:cNvSpPr>
          <p:nvPr>
            <p:ph type="body" sz="half" idx="2"/>
          </p:nvPr>
        </p:nvSpPr>
        <p:spPr/>
        <p:txBody>
          <a:bodyPr>
            <a:normAutofit lnSpcReduction="10000"/>
          </a:bodyPr>
          <a:lstStyle/>
          <a:p>
            <a:pPr algn="just"/>
            <a:r>
              <a:rPr lang="ru-RU" dirty="0" smtClean="0"/>
              <a:t>В журнале Российская Федерация сегодня, в статье «У Есенина в селе Константиново» представлены фотографии родного села, усадьбы и школы знаменитого поэта. Сергей Есенин бывал в усадьбе не раз. Сегодня усадебный дом – составляет часть музея-заповедника. В музее восстановлена обстановка тех лет когда здесь жил Сергей Есенин, а также хранятся наиболее ценные экспонаты. В статье описывается природа, которой пронизан дух поэта. Наверно, только здесь Сергей Есенин мог увидеть то, что будет жить потом во всех его стихах: Русь. Великую и беззащитную, зябнущую снегами и забывающуюся в весеннем луговом веселье, обещающую счастье и грусть и постоянно куда зовущую. Именно здесь он увидел ее – неповторимую нашу Родину. </a:t>
            </a:r>
            <a:endParaRPr lang="ru-RU" dirty="0"/>
          </a:p>
        </p:txBody>
      </p:sp>
      <p:pic>
        <p:nvPicPr>
          <p:cNvPr id="55298" name="Picture 2" descr="G:\Алёне\CCF09022015_00017.jpg"/>
          <p:cNvPicPr>
            <a:picLocks noGrp="1" noChangeAspect="1" noChangeArrowheads="1"/>
          </p:cNvPicPr>
          <p:nvPr>
            <p:ph idx="1"/>
          </p:nvPr>
        </p:nvPicPr>
        <p:blipFill>
          <a:blip r:embed="rId3" cstate="print"/>
          <a:srcRect l="3102" t="4090"/>
          <a:stretch>
            <a:fillRect/>
          </a:stretch>
        </p:blipFill>
        <p:spPr bwMode="auto">
          <a:xfrm>
            <a:off x="5929322" y="2643182"/>
            <a:ext cx="3071834" cy="3919086"/>
          </a:xfrm>
          <a:prstGeom prst="rect">
            <a:avLst/>
          </a:prstGeom>
          <a:noFill/>
        </p:spPr>
      </p:pic>
      <p:pic>
        <p:nvPicPr>
          <p:cNvPr id="51202" name="Picture 2" descr="F:\Алёне\CCF09022015_00016.jpg"/>
          <p:cNvPicPr>
            <a:picLocks noChangeAspect="1" noChangeArrowheads="1"/>
          </p:cNvPicPr>
          <p:nvPr/>
        </p:nvPicPr>
        <p:blipFill>
          <a:blip r:embed="rId4" cstate="print"/>
          <a:srcRect l="28846" r="1923" b="5634"/>
          <a:stretch>
            <a:fillRect/>
          </a:stretch>
        </p:blipFill>
        <p:spPr bwMode="auto">
          <a:xfrm>
            <a:off x="3428992" y="2643182"/>
            <a:ext cx="2500330" cy="392909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50000"/>
                <a:alpha val="0"/>
              </a:schemeClr>
            </a:gs>
            <a:gs pos="17999">
              <a:srgbClr val="FEE7F2"/>
            </a:gs>
            <a:gs pos="36000">
              <a:srgbClr val="FAC77D"/>
            </a:gs>
            <a:gs pos="61000">
              <a:srgbClr val="FBA97D"/>
            </a:gs>
            <a:gs pos="82001">
              <a:srgbClr val="FBD49C"/>
            </a:gs>
            <a:gs pos="100000">
              <a:srgbClr val="FEE7F2"/>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descr="esenin-izriadnova-39s.jpg"/>
          <p:cNvPicPr>
            <a:picLocks noChangeAspect="1"/>
          </p:cNvPicPr>
          <p:nvPr/>
        </p:nvPicPr>
        <p:blipFill>
          <a:blip r:embed="rId2" cstate="print"/>
          <a:stretch>
            <a:fillRect/>
          </a:stretch>
        </p:blipFill>
        <p:spPr>
          <a:xfrm>
            <a:off x="179512" y="692696"/>
            <a:ext cx="3690183" cy="4680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Прямоугольник 2"/>
          <p:cNvSpPr/>
          <p:nvPr/>
        </p:nvSpPr>
        <p:spPr>
          <a:xfrm>
            <a:off x="179512" y="5589240"/>
            <a:ext cx="3960440"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Анна Романовна Изряднова </a:t>
            </a:r>
          </a:p>
          <a:p>
            <a:pPr algn="ctr"/>
            <a:r>
              <a:rPr lang="ru-RU" b="1" dirty="0" smtClean="0">
                <a:latin typeface="Times New Roman" pitchFamily="18" charset="0"/>
                <a:cs typeface="Times New Roman" pitchFamily="18" charset="0"/>
              </a:rPr>
              <a:t>(1891 - 1946).</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Фото - 1910-e годы.</a:t>
            </a:r>
            <a:endParaRPr lang="ru-RU" b="1" dirty="0">
              <a:latin typeface="Times New Roman" pitchFamily="18" charset="0"/>
              <a:cs typeface="Times New Roman" pitchFamily="18" charset="0"/>
            </a:endParaRPr>
          </a:p>
        </p:txBody>
      </p:sp>
      <p:sp>
        <p:nvSpPr>
          <p:cNvPr id="4" name="Прямоугольник 3"/>
          <p:cNvSpPr/>
          <p:nvPr/>
        </p:nvSpPr>
        <p:spPr>
          <a:xfrm>
            <a:off x="4139952" y="692696"/>
            <a:ext cx="4608512" cy="5632311"/>
          </a:xfrm>
          <a:prstGeom prst="rect">
            <a:avLst/>
          </a:prstGeom>
        </p:spPr>
        <p:txBody>
          <a:bodyPr wrap="square">
            <a:spAutoFit/>
          </a:bodyPr>
          <a:lstStyle/>
          <a:p>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Осенью 1913 Сергей Есенин (18 лет) вступил в гражданский брак с Анной Романовной Изрядновой.</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21 декабря 1914 года у них родился сын Юрий (Георгий).</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Далее события сложились так, что они расстались печально и нежно, без ссор и скандалов.</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В период жития с Анной Романовной  было написано Есениным около 70 известных стихотворений, ставших русской классикой.</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В течение своей жизни Есенин помогал Изрядновой материально, навещал сына. </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Приходил и перед самой своей гибелью. </a:t>
            </a:r>
            <a:endParaRPr lang="ru-RU" sz="2000"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accent5">
                <a:lumMod val="60000"/>
                <a:lumOff val="40000"/>
                <a:alpha val="93000"/>
              </a:schemeClr>
            </a:gs>
            <a:gs pos="25000">
              <a:srgbClr val="21D6E0"/>
            </a:gs>
            <a:gs pos="75000">
              <a:srgbClr val="0087E6"/>
            </a:gs>
            <a:gs pos="100000">
              <a:srgbClr val="005CB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Прямоугольник 3"/>
          <p:cNvSpPr/>
          <p:nvPr/>
        </p:nvSpPr>
        <p:spPr>
          <a:xfrm>
            <a:off x="4283968" y="116632"/>
            <a:ext cx="4716016" cy="6740307"/>
          </a:xfrm>
          <a:prstGeom prst="rect">
            <a:avLst/>
          </a:prstGeom>
        </p:spPr>
        <p:txBody>
          <a:bodyPr wrap="square">
            <a:spAutoFit/>
          </a:bodyPr>
          <a:lstStyle/>
          <a:p>
            <a:pPr algn="just"/>
            <a:r>
              <a:rPr lang="ru-RU" b="1" dirty="0" smtClean="0"/>
              <a:t>Есенин Юрий (Георгий) Сергеевич </a:t>
            </a:r>
          </a:p>
          <a:p>
            <a:pPr algn="just"/>
            <a:r>
              <a:rPr lang="ru-RU" b="1" dirty="0" smtClean="0"/>
              <a:t>(21 декабря 1914 - 13 августа 1937). </a:t>
            </a:r>
            <a:r>
              <a:rPr lang="ru-RU" dirty="0" smtClean="0"/>
              <a:t/>
            </a:r>
            <a:br>
              <a:rPr lang="ru-RU" dirty="0" smtClean="0"/>
            </a:br>
            <a:r>
              <a:rPr lang="ru-RU" dirty="0"/>
              <a:t> </a:t>
            </a:r>
            <a:r>
              <a:rPr lang="ru-RU" dirty="0" smtClean="0"/>
              <a:t>        Юрий Есенин родился в Москве.</a:t>
            </a:r>
            <a:br>
              <a:rPr lang="ru-RU" dirty="0" smtClean="0"/>
            </a:br>
            <a:r>
              <a:rPr lang="ru-RU" dirty="0" smtClean="0"/>
              <a:t>Он походил внешне на своего отца, добрый и светлый мальчик, романтическая душа, от матери унаследовал - мягкость характера.</a:t>
            </a:r>
            <a:br>
              <a:rPr lang="ru-RU" dirty="0" smtClean="0"/>
            </a:br>
            <a:r>
              <a:rPr lang="ru-RU" dirty="0" smtClean="0"/>
              <a:t>Юрий мечтал о полетах. Закончил Московский авиатехникум. </a:t>
            </a:r>
            <a:br>
              <a:rPr lang="ru-RU" dirty="0" smtClean="0"/>
            </a:br>
            <a:r>
              <a:rPr lang="ru-RU" dirty="0"/>
              <a:t> </a:t>
            </a:r>
            <a:r>
              <a:rPr lang="ru-RU" dirty="0" smtClean="0"/>
              <a:t>       4 апреля 1937 года Юрий Есенин был арестован на Дальнем Востоке, (где проходил воинскую службу), как "активный участник контрреволюционной фашистско - террористической группы", по приказу зам. наркома внутренних дел Я. Агранова. </a:t>
            </a:r>
            <a:r>
              <a:rPr lang="ru-RU" dirty="0"/>
              <a:t> </a:t>
            </a:r>
            <a:r>
              <a:rPr lang="ru-RU" dirty="0" smtClean="0"/>
              <a:t>         </a:t>
            </a:r>
          </a:p>
          <a:p>
            <a:pPr algn="just"/>
            <a:r>
              <a:rPr lang="ru-RU" dirty="0"/>
              <a:t> </a:t>
            </a:r>
            <a:r>
              <a:rPr lang="ru-RU" dirty="0" smtClean="0"/>
              <a:t>      Арестован по ложному доносу. </a:t>
            </a:r>
            <a:br>
              <a:rPr lang="ru-RU" dirty="0" smtClean="0"/>
            </a:br>
            <a:r>
              <a:rPr lang="ru-RU" dirty="0"/>
              <a:t> </a:t>
            </a:r>
            <a:r>
              <a:rPr lang="ru-RU" dirty="0" smtClean="0"/>
              <a:t>      Затем Юрия Есенина 18 мая доставили в Москву на Лубянку.  Там он подвергся массированной, жестокой психологической обработке сотрудников НКВД и подписал все обвинения в свой адрес.</a:t>
            </a:r>
            <a:br>
              <a:rPr lang="ru-RU" dirty="0" smtClean="0"/>
            </a:br>
            <a:r>
              <a:rPr lang="ru-RU" dirty="0"/>
              <a:t> </a:t>
            </a:r>
            <a:r>
              <a:rPr lang="ru-RU" dirty="0" smtClean="0"/>
              <a:t>    13 августа 1937 года, в свои юные 23 года, Юрий Есенин был расстрелян.</a:t>
            </a:r>
            <a:br>
              <a:rPr lang="ru-RU" dirty="0" smtClean="0"/>
            </a:br>
            <a:r>
              <a:rPr lang="ru-RU" dirty="0" smtClean="0"/>
              <a:t>В 1956 году Юрий Сергеевич Есенин посмертно реабилитирован.</a:t>
            </a:r>
            <a:endParaRPr lang="ru-RU" dirty="0"/>
          </a:p>
        </p:txBody>
      </p:sp>
      <p:pic>
        <p:nvPicPr>
          <p:cNvPr id="5" name="Рисунок 4" descr="yuriy-esenin-43s.jpg"/>
          <p:cNvPicPr>
            <a:picLocks noChangeAspect="1"/>
          </p:cNvPicPr>
          <p:nvPr/>
        </p:nvPicPr>
        <p:blipFill>
          <a:blip r:embed="rId2" cstate="print"/>
          <a:stretch>
            <a:fillRect/>
          </a:stretch>
        </p:blipFill>
        <p:spPr>
          <a:xfrm>
            <a:off x="251520" y="548680"/>
            <a:ext cx="3860178" cy="525658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Прямоугольник 5"/>
          <p:cNvSpPr/>
          <p:nvPr/>
        </p:nvSpPr>
        <p:spPr>
          <a:xfrm>
            <a:off x="0" y="5877272"/>
            <a:ext cx="4067944" cy="923330"/>
          </a:xfrm>
          <a:prstGeom prst="rect">
            <a:avLst/>
          </a:prstGeom>
        </p:spPr>
        <p:txBody>
          <a:bodyPr wrap="square">
            <a:spAutoFit/>
          </a:bodyPr>
          <a:lstStyle/>
          <a:p>
            <a:pPr algn="ctr"/>
            <a:r>
              <a:rPr lang="ru-RU" b="1" dirty="0" smtClean="0">
                <a:latin typeface="Times New Roman" pitchFamily="18" charset="0"/>
                <a:cs typeface="Times New Roman" pitchFamily="18" charset="0"/>
              </a:rPr>
              <a:t>Юрий Сергеевич Есенин – </a:t>
            </a:r>
          </a:p>
          <a:p>
            <a:pPr algn="ctr"/>
            <a:r>
              <a:rPr lang="ru-RU" b="1" dirty="0" smtClean="0">
                <a:latin typeface="Times New Roman" pitchFamily="18" charset="0"/>
                <a:cs typeface="Times New Roman" pitchFamily="18" charset="0"/>
              </a:rPr>
              <a:t>сын Сергея Есенина и </a:t>
            </a:r>
          </a:p>
          <a:p>
            <a:pPr algn="ctr"/>
            <a:r>
              <a:rPr lang="ru-RU" b="1" dirty="0" smtClean="0">
                <a:latin typeface="Times New Roman" pitchFamily="18" charset="0"/>
                <a:cs typeface="Times New Roman" pitchFamily="18" charset="0"/>
              </a:rPr>
              <a:t>Анны Романовны Изрядновой</a:t>
            </a:r>
            <a:endParaRPr lang="ru-RU"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p:bgPr>
    </p:bg>
    <p:spTree>
      <p:nvGrpSpPr>
        <p:cNvPr id="1" name=""/>
        <p:cNvGrpSpPr/>
        <p:nvPr/>
      </p:nvGrpSpPr>
      <p:grpSpPr>
        <a:xfrm>
          <a:off x="0" y="0"/>
          <a:ext cx="0" cy="0"/>
          <a:chOff x="0" y="0"/>
          <a:chExt cx="0" cy="0"/>
        </a:xfrm>
      </p:grpSpPr>
      <p:pic>
        <p:nvPicPr>
          <p:cNvPr id="2" name="Рисунок 1" descr="esenin-raih-34s.jpg"/>
          <p:cNvPicPr>
            <a:picLocks noChangeAspect="1"/>
          </p:cNvPicPr>
          <p:nvPr/>
        </p:nvPicPr>
        <p:blipFill>
          <a:blip r:embed="rId2" cstate="print"/>
          <a:stretch>
            <a:fillRect/>
          </a:stretch>
        </p:blipFill>
        <p:spPr>
          <a:xfrm>
            <a:off x="251520" y="548680"/>
            <a:ext cx="3708498" cy="49774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Прямоугольник 2"/>
          <p:cNvSpPr/>
          <p:nvPr/>
        </p:nvSpPr>
        <p:spPr>
          <a:xfrm>
            <a:off x="251520" y="5657671"/>
            <a:ext cx="3456384" cy="1200329"/>
          </a:xfrm>
          <a:prstGeom prst="rect">
            <a:avLst/>
          </a:prstGeom>
        </p:spPr>
        <p:txBody>
          <a:bodyPr wrap="square">
            <a:spAutoFit/>
          </a:bodyPr>
          <a:lstStyle/>
          <a:p>
            <a:pPr algn="ctr"/>
            <a:r>
              <a:rPr lang="ru-RU" b="1" dirty="0" smtClean="0">
                <a:latin typeface="Times New Roman" pitchFamily="18" charset="0"/>
                <a:cs typeface="Times New Roman" pitchFamily="18" charset="0"/>
              </a:rPr>
              <a:t>Жена Есенина, </a:t>
            </a:r>
          </a:p>
          <a:p>
            <a:pPr algn="ctr"/>
            <a:r>
              <a:rPr lang="ru-RU" b="1" dirty="0" smtClean="0">
                <a:latin typeface="Times New Roman" pitchFamily="18" charset="0"/>
                <a:cs typeface="Times New Roman" pitchFamily="18" charset="0"/>
              </a:rPr>
              <a:t>актриса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Зинаида Николаевна Райх (1894 - 1939)</a:t>
            </a:r>
            <a:endParaRPr lang="ru-RU" b="1" dirty="0">
              <a:latin typeface="Times New Roman" pitchFamily="18" charset="0"/>
              <a:cs typeface="Times New Roman" pitchFamily="18" charset="0"/>
            </a:endParaRPr>
          </a:p>
        </p:txBody>
      </p:sp>
      <p:sp>
        <p:nvSpPr>
          <p:cNvPr id="4" name="Прямоугольник 3"/>
          <p:cNvSpPr/>
          <p:nvPr/>
        </p:nvSpPr>
        <p:spPr>
          <a:xfrm>
            <a:off x="4211960" y="476672"/>
            <a:ext cx="4572000" cy="5940088"/>
          </a:xfrm>
          <a:prstGeom prst="rect">
            <a:avLst/>
          </a:prstGeom>
        </p:spPr>
        <p:txBody>
          <a:bodyPr wrap="square">
            <a:spAutoFit/>
          </a:bodyPr>
          <a:lstStyle/>
          <a:p>
            <a:pPr algn="just"/>
            <a:r>
              <a:rPr lang="ru-RU" sz="2000" dirty="0" smtClean="0"/>
              <a:t>	30 июля 1917 года Есенин (21 год) обвенчался с актрисой Зинаидой Райх в церкви Кирика и Улиты Вологодского уезда. </a:t>
            </a:r>
            <a:br>
              <a:rPr lang="ru-RU" sz="2000" dirty="0" smtClean="0"/>
            </a:br>
            <a:r>
              <a:rPr lang="ru-RU" sz="2000" dirty="0" smtClean="0"/>
              <a:t>	29 мая 1918 года у них родилась дочь Татьяна, которую Есенин очень любил.</a:t>
            </a:r>
            <a:br>
              <a:rPr lang="ru-RU" sz="2000" dirty="0" smtClean="0"/>
            </a:br>
            <a:r>
              <a:rPr lang="ru-RU" sz="2000" dirty="0" smtClean="0"/>
              <a:t>	3 февраля 1920 года, уже после того, как Есенин разошелся с Зинаидой Райх, у них родился сын Константин. </a:t>
            </a:r>
            <a:br>
              <a:rPr lang="ru-RU" sz="2000" dirty="0" smtClean="0"/>
            </a:br>
            <a:r>
              <a:rPr lang="ru-RU" sz="2000" dirty="0" smtClean="0"/>
              <a:t>2 октября 1921 года народный суд г. Орла  вынес решение о расторжении брака Есенина с Райх.</a:t>
            </a:r>
            <a:br>
              <a:rPr lang="ru-RU" sz="2000" dirty="0" smtClean="0"/>
            </a:br>
            <a:r>
              <a:rPr lang="ru-RU" sz="2000" dirty="0" smtClean="0"/>
              <a:t>	Далее Сергей Есенин помогал Зинаиде материально, навещал детей.</a:t>
            </a:r>
            <a:br>
              <a:rPr lang="ru-RU" sz="2000" dirty="0" smtClean="0"/>
            </a:br>
            <a:r>
              <a:rPr lang="ru-RU" sz="2000" dirty="0" smtClean="0"/>
              <a:t>В 1922 году Зинаида Райх вышла замуж </a:t>
            </a:r>
            <a:br>
              <a:rPr lang="ru-RU" sz="2000" dirty="0" smtClean="0"/>
            </a:br>
            <a:r>
              <a:rPr lang="ru-RU" sz="2000" dirty="0" smtClean="0"/>
              <a:t>за режиссера Всеволода Эмильевича Мейерхольда (1874 - 1940), он был старше ее на 20 лет.</a:t>
            </a:r>
            <a:endParaRPr lang="ru-RU" sz="2000" dirty="0"/>
          </a:p>
        </p:txBody>
      </p:sp>
    </p:spTree>
  </p:cSld>
  <p:clrMapOvr>
    <a:masterClrMapping/>
  </p:clrMapOvr>
  <p:transition advClick="0" advTm="1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descr="esenin-reih-tatyana-35s.jpeg"/>
          <p:cNvPicPr>
            <a:picLocks noChangeAspect="1"/>
          </p:cNvPicPr>
          <p:nvPr/>
        </p:nvPicPr>
        <p:blipFill>
          <a:blip r:embed="rId2" cstate="print"/>
          <a:stretch>
            <a:fillRect/>
          </a:stretch>
        </p:blipFill>
        <p:spPr>
          <a:xfrm>
            <a:off x="1619672" y="116632"/>
            <a:ext cx="5472608" cy="48169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107504" y="5103674"/>
            <a:ext cx="8712968" cy="1938992"/>
          </a:xfrm>
          <a:prstGeom prst="rect">
            <a:avLst/>
          </a:prstGeom>
        </p:spPr>
        <p:txBody>
          <a:bodyPr wrap="square">
            <a:spAutoFit/>
          </a:bodyPr>
          <a:lstStyle/>
          <a:p>
            <a:pPr algn="just"/>
            <a:r>
              <a:rPr lang="ru-RU" sz="2000" dirty="0" smtClean="0"/>
              <a:t>	Дети Сергея Есенина и Зинаиды Райх: Константин Сергеевич Есенин (03.02.1920, Москва - 26.04.1986, Москва), похоронен на Ваганьковском кладбище. Был известным футбольным статистиком. Дочь Марина.</a:t>
            </a:r>
            <a:br>
              <a:rPr lang="ru-RU" sz="2000" dirty="0" smtClean="0"/>
            </a:br>
            <a:r>
              <a:rPr lang="ru-RU" sz="2000" dirty="0" smtClean="0"/>
              <a:t>Татьяна Сергеевна Есенина(1918 - 1992).Член Союза писателей. Жила в Ташкенте. Директор музея Сергея Есенина. Два сына - Владимир и Сергей. </a:t>
            </a:r>
            <a:br>
              <a:rPr lang="ru-RU" sz="2000" dirty="0" smtClean="0"/>
            </a:br>
            <a:endParaRPr lang="ru-RU" sz="2000" dirty="0"/>
          </a:p>
        </p:txBody>
      </p:sp>
    </p:spTree>
  </p:cSld>
  <p:clrMapOvr>
    <a:masterClrMapping/>
  </p:clrMapOvr>
  <p:transition advClick="0" advTm="1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16000">
              <a:srgbClr val="00CCCC"/>
            </a:gs>
            <a:gs pos="47000">
              <a:srgbClr val="9999FF"/>
            </a:gs>
            <a:gs pos="60001">
              <a:srgbClr val="2E6792"/>
            </a:gs>
            <a:gs pos="71001">
              <a:srgbClr val="3333CC"/>
            </a:gs>
            <a:gs pos="81000">
              <a:srgbClr val="1170FF"/>
            </a:gs>
            <a:gs pos="100000">
              <a:srgbClr val="006699"/>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descr="sergey-esenin-17s.gif"/>
          <p:cNvPicPr>
            <a:picLocks noChangeAspect="1"/>
          </p:cNvPicPr>
          <p:nvPr/>
        </p:nvPicPr>
        <p:blipFill>
          <a:blip r:embed="rId2" cstate="print"/>
          <a:stretch>
            <a:fillRect/>
          </a:stretch>
        </p:blipFill>
        <p:spPr>
          <a:xfrm>
            <a:off x="251520" y="476672"/>
            <a:ext cx="3615683" cy="5006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Рисунок 2" descr="sergey-esenin-19s.gif"/>
          <p:cNvPicPr>
            <a:picLocks noChangeAspect="1"/>
          </p:cNvPicPr>
          <p:nvPr/>
        </p:nvPicPr>
        <p:blipFill>
          <a:blip r:embed="rId3" cstate="print"/>
          <a:srcRect l="1598"/>
          <a:stretch>
            <a:fillRect/>
          </a:stretch>
        </p:blipFill>
        <p:spPr>
          <a:xfrm>
            <a:off x="4067944" y="476672"/>
            <a:ext cx="4787505" cy="50405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Прямоугольник 3"/>
          <p:cNvSpPr/>
          <p:nvPr/>
        </p:nvSpPr>
        <p:spPr>
          <a:xfrm>
            <a:off x="107504" y="5589240"/>
            <a:ext cx="3744416" cy="923330"/>
          </a:xfrm>
          <a:prstGeom prst="rect">
            <a:avLst/>
          </a:prstGeom>
        </p:spPr>
        <p:txBody>
          <a:bodyPr wrap="square">
            <a:spAutoFit/>
          </a:bodyPr>
          <a:lstStyle/>
          <a:p>
            <a:pPr algn="ctr"/>
            <a:r>
              <a:rPr lang="ru-RU" b="1" dirty="0" smtClean="0">
                <a:latin typeface="Times New Roman" pitchFamily="18" charset="0"/>
                <a:cs typeface="Times New Roman" pitchFamily="18" charset="0"/>
              </a:rPr>
              <a:t>Сергей Есенин и </a:t>
            </a:r>
          </a:p>
          <a:p>
            <a:pPr algn="ctr"/>
            <a:r>
              <a:rPr lang="ru-RU" b="1" dirty="0" smtClean="0">
                <a:latin typeface="Times New Roman" pitchFamily="18" charset="0"/>
                <a:cs typeface="Times New Roman" pitchFamily="18" charset="0"/>
              </a:rPr>
              <a:t>Айседора Дункан – </a:t>
            </a:r>
          </a:p>
          <a:p>
            <a:pPr algn="ctr"/>
            <a:r>
              <a:rPr lang="ru-RU" b="1" dirty="0" smtClean="0">
                <a:latin typeface="Times New Roman" pitchFamily="18" charset="0"/>
                <a:cs typeface="Times New Roman" pitchFamily="18" charset="0"/>
              </a:rPr>
              <a:t>Берлин, 1922 год. </a:t>
            </a:r>
            <a:endParaRPr lang="ru-RU" b="1" dirty="0">
              <a:latin typeface="Times New Roman" pitchFamily="18" charset="0"/>
              <a:cs typeface="Times New Roman" pitchFamily="18" charset="0"/>
            </a:endParaRPr>
          </a:p>
        </p:txBody>
      </p:sp>
      <p:sp>
        <p:nvSpPr>
          <p:cNvPr id="5" name="Прямоугольник 4"/>
          <p:cNvSpPr/>
          <p:nvPr/>
        </p:nvSpPr>
        <p:spPr>
          <a:xfrm>
            <a:off x="4139952" y="5589240"/>
            <a:ext cx="4572000" cy="646331"/>
          </a:xfrm>
          <a:prstGeom prst="rect">
            <a:avLst/>
          </a:prstGeom>
        </p:spPr>
        <p:txBody>
          <a:bodyPr>
            <a:spAutoFit/>
          </a:bodyPr>
          <a:lstStyle/>
          <a:p>
            <a:pPr algn="ctr"/>
            <a:r>
              <a:rPr lang="ru-RU" b="1" dirty="0" smtClean="0">
                <a:latin typeface="Times New Roman" pitchFamily="18" charset="0"/>
                <a:cs typeface="Times New Roman" pitchFamily="18" charset="0"/>
              </a:rPr>
              <a:t>Сергей Есенин и Айседора Дункан - Париж, 1922 год. </a:t>
            </a:r>
            <a:endParaRPr lang="ru-RU"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88000">
              <a:schemeClr val="accent3">
                <a:lumMod val="60000"/>
                <a:lumOff val="40000"/>
              </a:schemeClr>
            </a:gs>
            <a:gs pos="50000">
              <a:srgbClr val="9CB86E"/>
            </a:gs>
            <a:gs pos="100000">
              <a:srgbClr val="156B13"/>
            </a:gs>
          </a:gsLst>
          <a:path path="shape">
            <a:fillToRect l="50000" t="50000" r="50000" b="50000"/>
          </a:path>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r="1655" b="3030"/>
          <a:stretch>
            <a:fillRect/>
          </a:stretch>
        </p:blipFill>
        <p:spPr bwMode="auto">
          <a:xfrm>
            <a:off x="3714744" y="285729"/>
            <a:ext cx="4857784" cy="2286015"/>
          </a:xfrm>
          <a:prstGeom prst="rect">
            <a:avLst/>
          </a:prstGeom>
          <a:noFill/>
          <a:ln w="9525">
            <a:solidFill>
              <a:schemeClr val="tx1"/>
            </a:solidFill>
            <a:miter lim="800000"/>
            <a:headEnd/>
            <a:tailEnd/>
          </a:ln>
          <a:effectLst/>
        </p:spPr>
      </p:pic>
      <p:sp>
        <p:nvSpPr>
          <p:cNvPr id="2" name="Заголовок 1"/>
          <p:cNvSpPr>
            <a:spLocks noGrp="1"/>
          </p:cNvSpPr>
          <p:nvPr>
            <p:ph type="title"/>
          </p:nvPr>
        </p:nvSpPr>
        <p:spPr/>
        <p:txBody>
          <a:bodyPr>
            <a:normAutofit/>
          </a:bodyPr>
          <a:lstStyle/>
          <a:p>
            <a:r>
              <a:rPr lang="ru-RU" sz="1400" dirty="0" smtClean="0"/>
              <a:t>Коростелева В. Улеглась моя былая рана… / В. Коростелева //Сельская жизнь. – 2010. - №76. – С. 4-5</a:t>
            </a:r>
            <a:br>
              <a:rPr lang="ru-RU" sz="1400" dirty="0" smtClean="0"/>
            </a:br>
            <a:endParaRPr lang="ru-RU" sz="1400" dirty="0"/>
          </a:p>
        </p:txBody>
      </p:sp>
      <p:sp>
        <p:nvSpPr>
          <p:cNvPr id="4" name="Текст 3"/>
          <p:cNvSpPr>
            <a:spLocks noGrp="1"/>
          </p:cNvSpPr>
          <p:nvPr>
            <p:ph type="body" sz="half" idx="2"/>
          </p:nvPr>
        </p:nvSpPr>
        <p:spPr/>
        <p:txBody>
          <a:bodyPr>
            <a:normAutofit fontScale="92500" lnSpcReduction="10000"/>
          </a:bodyPr>
          <a:lstStyle/>
          <a:p>
            <a:pPr algn="just"/>
            <a:r>
              <a:rPr lang="ru-RU" dirty="0" smtClean="0"/>
              <a:t>Больше всего в жизни Сергей Есенин любил поэзию, и личную жизнь так или иначе корректировал в этом направлении.</a:t>
            </a:r>
          </a:p>
          <a:p>
            <a:pPr algn="just"/>
            <a:r>
              <a:rPr lang="ru-RU" dirty="0" smtClean="0"/>
              <a:t>Стремясь завоевать обе столицы – и главную, и северную, и нигде не имея своего дома и надежного тыла, Есенин полностью зависел от обстоятельств своей бурной и порой непредсказуемой жизни. Такова встреча с Айседорой Дункан, которая пленила поэта не только как роскошная женщина зрелых лет, но и европейская знаменитость. К радуге славы он тянулся постоянно, и ему казалось, что ореол известности той же Айседоры или громкое имя дочери Шаляпина, на которой он не прочь был ранее жениться, - поможет и его имени взойти на звездный небосклон.</a:t>
            </a:r>
          </a:p>
          <a:p>
            <a:pPr algn="just"/>
            <a:r>
              <a:rPr lang="ru-RU" dirty="0" smtClean="0"/>
              <a:t>Это мы сейчас знаем, что с таким талантом, как у Есенина, - невозможно было не занять высокое место на российском Парнасе.</a:t>
            </a:r>
            <a:endParaRPr lang="ru-RU" dirty="0"/>
          </a:p>
        </p:txBody>
      </p:sp>
      <p:pic>
        <p:nvPicPr>
          <p:cNvPr id="59394" name="Picture 2" descr="D:\Мои документы\Алена\Алёне\CCF09022015_00007.jpg"/>
          <p:cNvPicPr>
            <a:picLocks noGrp="1" noChangeAspect="1" noChangeArrowheads="1"/>
          </p:cNvPicPr>
          <p:nvPr>
            <p:ph idx="1"/>
          </p:nvPr>
        </p:nvPicPr>
        <p:blipFill>
          <a:blip r:embed="rId3" cstate="print"/>
          <a:srcRect l="4255" t="3175" r="2128" b="6349"/>
          <a:stretch>
            <a:fillRect/>
          </a:stretch>
        </p:blipFill>
        <p:spPr bwMode="auto">
          <a:xfrm>
            <a:off x="4643438" y="2357430"/>
            <a:ext cx="3143272" cy="407196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8000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descr="sergey-esenin-25s.jpg"/>
          <p:cNvPicPr>
            <a:picLocks noChangeAspect="1"/>
          </p:cNvPicPr>
          <p:nvPr/>
        </p:nvPicPr>
        <p:blipFill>
          <a:blip r:embed="rId2" cstate="print"/>
          <a:stretch>
            <a:fillRect/>
          </a:stretch>
        </p:blipFill>
        <p:spPr>
          <a:xfrm>
            <a:off x="467544" y="332656"/>
            <a:ext cx="3143869" cy="53285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sergey-esenin-26s.jpg"/>
          <p:cNvPicPr>
            <a:picLocks noChangeAspect="1"/>
          </p:cNvPicPr>
          <p:nvPr/>
        </p:nvPicPr>
        <p:blipFill>
          <a:blip r:embed="rId3" cstate="print"/>
          <a:stretch>
            <a:fillRect/>
          </a:stretch>
        </p:blipFill>
        <p:spPr>
          <a:xfrm>
            <a:off x="4529788" y="332656"/>
            <a:ext cx="3766763" cy="53285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4572000" y="5733256"/>
            <a:ext cx="4320480" cy="923330"/>
          </a:xfrm>
          <a:prstGeom prst="rect">
            <a:avLst/>
          </a:prstGeom>
        </p:spPr>
        <p:txBody>
          <a:bodyPr wrap="square">
            <a:spAutoFit/>
          </a:bodyPr>
          <a:lstStyle/>
          <a:p>
            <a:pPr algn="ctr"/>
            <a:r>
              <a:rPr lang="ru-RU" b="1" dirty="0" smtClean="0">
                <a:latin typeface="Times New Roman" pitchFamily="18" charset="0"/>
                <a:cs typeface="Times New Roman" pitchFamily="18" charset="0"/>
              </a:rPr>
              <a:t>Сергей Есенин и Айседора Дункан, </a:t>
            </a:r>
          </a:p>
          <a:p>
            <a:pPr algn="ctr"/>
            <a:r>
              <a:rPr lang="ru-RU" b="1" dirty="0" smtClean="0">
                <a:latin typeface="Times New Roman" pitchFamily="18" charset="0"/>
                <a:cs typeface="Times New Roman" pitchFamily="18" charset="0"/>
              </a:rPr>
              <a:t>на улицах Венеции. </a:t>
            </a:r>
          </a:p>
          <a:p>
            <a:pPr algn="ctr"/>
            <a:r>
              <a:rPr lang="ru-RU" b="1" dirty="0" smtClean="0">
                <a:latin typeface="Times New Roman" pitchFamily="18" charset="0"/>
                <a:cs typeface="Times New Roman" pitchFamily="18" charset="0"/>
              </a:rPr>
              <a:t>Фото - август 1922 год. </a:t>
            </a:r>
            <a:endParaRPr lang="ru-RU" b="1" dirty="0">
              <a:latin typeface="Times New Roman" pitchFamily="18" charset="0"/>
              <a:cs typeface="Times New Roman" pitchFamily="18" charset="0"/>
            </a:endParaRPr>
          </a:p>
        </p:txBody>
      </p:sp>
      <p:sp>
        <p:nvSpPr>
          <p:cNvPr id="5" name="Прямоугольник 4"/>
          <p:cNvSpPr/>
          <p:nvPr/>
        </p:nvSpPr>
        <p:spPr>
          <a:xfrm>
            <a:off x="179512" y="5733256"/>
            <a:ext cx="3816424" cy="923330"/>
          </a:xfrm>
          <a:prstGeom prst="rect">
            <a:avLst/>
          </a:prstGeom>
        </p:spPr>
        <p:txBody>
          <a:bodyPr wrap="square">
            <a:spAutoFit/>
          </a:bodyPr>
          <a:lstStyle/>
          <a:p>
            <a:pPr algn="ctr"/>
            <a:r>
              <a:rPr lang="ru-RU" b="1" dirty="0" smtClean="0">
                <a:latin typeface="Times New Roman" pitchFamily="18" charset="0"/>
                <a:cs typeface="Times New Roman" pitchFamily="18" charset="0"/>
              </a:rPr>
              <a:t>Сергей Есенин и Айседора Дункан на пароходе "Paris".</a:t>
            </a:r>
          </a:p>
          <a:p>
            <a:pPr algn="ctr"/>
            <a:r>
              <a:rPr lang="ru-RU" b="1" dirty="0" smtClean="0">
                <a:latin typeface="Times New Roman" pitchFamily="18" charset="0"/>
                <a:cs typeface="Times New Roman" pitchFamily="18" charset="0"/>
              </a:rPr>
              <a:t>Фото (3) - 1 октября 1922 год. </a:t>
            </a:r>
            <a:endParaRPr lang="ru-RU"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alpha val="30000"/>
              </a:srgb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Рисунок 1" descr="sergey-esenin-18s.jpg"/>
          <p:cNvPicPr>
            <a:picLocks noChangeAspect="1"/>
          </p:cNvPicPr>
          <p:nvPr/>
        </p:nvPicPr>
        <p:blipFill>
          <a:blip r:embed="rId2" cstate="print"/>
          <a:stretch>
            <a:fillRect/>
          </a:stretch>
        </p:blipFill>
        <p:spPr>
          <a:xfrm>
            <a:off x="177154" y="229866"/>
            <a:ext cx="4363312" cy="6439494"/>
          </a:xfrm>
          <a:prstGeom prst="rect">
            <a:avLst/>
          </a:prstGeom>
          <a:ln>
            <a:noFill/>
          </a:ln>
          <a:effectLst>
            <a:softEdge rad="112500"/>
          </a:effectLst>
        </p:spPr>
      </p:pic>
      <p:sp>
        <p:nvSpPr>
          <p:cNvPr id="3" name="Прямоугольник 2"/>
          <p:cNvSpPr/>
          <p:nvPr/>
        </p:nvSpPr>
        <p:spPr>
          <a:xfrm>
            <a:off x="4139952" y="2060848"/>
            <a:ext cx="4716016" cy="1323439"/>
          </a:xfrm>
          <a:prstGeom prst="rect">
            <a:avLst/>
          </a:prstGeom>
        </p:spPr>
        <p:txBody>
          <a:bodyPr wrap="square">
            <a:spAutoFit/>
          </a:bodyPr>
          <a:lstStyle/>
          <a:p>
            <a:pPr algn="ctr"/>
            <a:r>
              <a:rPr lang="ru-RU" sz="2000" b="1" dirty="0" smtClean="0">
                <a:latin typeface="Times New Roman" pitchFamily="18" charset="0"/>
                <a:cs typeface="Times New Roman" pitchFamily="18" charset="0"/>
              </a:rPr>
              <a:t>Приемная дочь Айседоры</a:t>
            </a:r>
          </a:p>
          <a:p>
            <a:pPr algn="ctr"/>
            <a:r>
              <a:rPr lang="ru-RU" sz="2000" b="1" dirty="0" smtClean="0">
                <a:latin typeface="Times New Roman" pitchFamily="18" charset="0"/>
                <a:cs typeface="Times New Roman" pitchFamily="18" charset="0"/>
              </a:rPr>
              <a:t> Ирма Дункан, </a:t>
            </a:r>
          </a:p>
          <a:p>
            <a:pPr algn="ctr"/>
            <a:r>
              <a:rPr lang="ru-RU" sz="2000" b="1" dirty="0" smtClean="0">
                <a:latin typeface="Times New Roman" pitchFamily="18" charset="0"/>
                <a:cs typeface="Times New Roman" pitchFamily="18" charset="0"/>
              </a:rPr>
              <a:t>Айседора Дункан, Сергей Есенин.</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Москва. Фото - май, 1922 год.</a:t>
            </a:r>
            <a:endParaRPr lang="ru-RU" sz="2000"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rgbClr val="D6B19C"/>
            </a:gs>
            <a:gs pos="30000">
              <a:srgbClr val="D49E6C"/>
            </a:gs>
            <a:gs pos="70000">
              <a:srgbClr val="A65528"/>
            </a:gs>
            <a:gs pos="100000">
              <a:srgbClr val="663012"/>
            </a:gs>
          </a:gsLst>
          <a:path path="rect">
            <a:fillToRect l="100000" b="100000"/>
          </a:path>
          <a:tileRect t="-100000" r="-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lstStyle/>
          <a:p>
            <a:r>
              <a:rPr lang="ru-RU" dirty="0" smtClean="0"/>
              <a:t>Есенин и Галина Бениславская</a:t>
            </a:r>
            <a:endParaRPr lang="ru-RU" dirty="0"/>
          </a:p>
        </p:txBody>
      </p:sp>
      <p:pic>
        <p:nvPicPr>
          <p:cNvPr id="5" name="Содержимое 4" descr="news_10102012_60758.jpg"/>
          <p:cNvPicPr>
            <a:picLocks noGrp="1" noChangeAspect="1"/>
          </p:cNvPicPr>
          <p:nvPr>
            <p:ph sz="half" idx="1"/>
          </p:nvPr>
        </p:nvPicPr>
        <p:blipFill>
          <a:blip r:embed="rId2" cstate="print"/>
          <a:stretch>
            <a:fillRect/>
          </a:stretch>
        </p:blipFill>
        <p:spPr>
          <a:xfrm>
            <a:off x="231816" y="2060848"/>
            <a:ext cx="4752238" cy="2952328"/>
          </a:xfrm>
          <a:prstGeom prst="ellipse">
            <a:avLst/>
          </a:prstGeom>
          <a:ln>
            <a:noFill/>
          </a:ln>
          <a:effectLst>
            <a:softEdge rad="112500"/>
          </a:effectLst>
        </p:spPr>
      </p:pic>
      <p:pic>
        <p:nvPicPr>
          <p:cNvPr id="6" name="Содержимое 5" descr="esenin-benislavskaya-33s.jpg"/>
          <p:cNvPicPr>
            <a:picLocks noGrp="1" noChangeAspect="1"/>
          </p:cNvPicPr>
          <p:nvPr>
            <p:ph sz="half" idx="2"/>
          </p:nvPr>
        </p:nvPicPr>
        <p:blipFill>
          <a:blip r:embed="rId3" cstate="print"/>
          <a:stretch>
            <a:fillRect/>
          </a:stretch>
        </p:blipFill>
        <p:spPr>
          <a:xfrm>
            <a:off x="5292080" y="1124744"/>
            <a:ext cx="3625599" cy="5342508"/>
          </a:xfrm>
          <a:prstGeom prst="rect">
            <a:avLst/>
          </a:prstGeom>
          <a:ln>
            <a:noFill/>
          </a:ln>
          <a:effectLst>
            <a:softEdge rad="112500"/>
          </a:effectLst>
        </p:spPr>
      </p:pic>
    </p:spTree>
  </p:cSld>
  <p:clrMapOvr>
    <a:masterClrMapping/>
  </p:clrMapOvr>
  <p:transition advClick="0" advTm="1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3500000" scaled="1"/>
          <a:tileRect/>
        </a:gradFill>
        <a:effectLst/>
      </p:bgPr>
    </p:bg>
    <p:spTree>
      <p:nvGrpSpPr>
        <p:cNvPr id="1" name=""/>
        <p:cNvGrpSpPr/>
        <p:nvPr/>
      </p:nvGrpSpPr>
      <p:grpSpPr>
        <a:xfrm>
          <a:off x="0" y="0"/>
          <a:ext cx="0" cy="0"/>
          <a:chOff x="0" y="0"/>
          <a:chExt cx="0" cy="0"/>
        </a:xfrm>
      </p:grpSpPr>
      <p:pic>
        <p:nvPicPr>
          <p:cNvPr id="3" name="Рисунок 2" descr="sergey-esenin-28s.jpg"/>
          <p:cNvPicPr>
            <a:picLocks noChangeAspect="1"/>
          </p:cNvPicPr>
          <p:nvPr/>
        </p:nvPicPr>
        <p:blipFill>
          <a:blip r:embed="rId2" cstate="print"/>
          <a:stretch>
            <a:fillRect/>
          </a:stretch>
        </p:blipFill>
        <p:spPr>
          <a:xfrm>
            <a:off x="344155" y="260648"/>
            <a:ext cx="4002684" cy="6336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4355976" y="2348880"/>
            <a:ext cx="4176464" cy="1631216"/>
          </a:xfrm>
          <a:prstGeom prst="rect">
            <a:avLst/>
          </a:prstGeom>
        </p:spPr>
        <p:txBody>
          <a:bodyPr wrap="square">
            <a:spAutoFit/>
          </a:bodyPr>
          <a:lstStyle/>
          <a:p>
            <a:pPr algn="ctr"/>
            <a:r>
              <a:rPr lang="ru-RU" sz="2000" b="1" dirty="0" smtClean="0">
                <a:latin typeface="Times New Roman" pitchFamily="18" charset="0"/>
                <a:cs typeface="Times New Roman" pitchFamily="18" charset="0"/>
              </a:rPr>
              <a:t>Сергей Есенин и </a:t>
            </a:r>
          </a:p>
          <a:p>
            <a:pPr algn="ctr"/>
            <a:r>
              <a:rPr lang="ru-RU" sz="2000" b="1" dirty="0" smtClean="0">
                <a:latin typeface="Times New Roman" pitchFamily="18" charset="0"/>
                <a:cs typeface="Times New Roman" pitchFamily="18" charset="0"/>
              </a:rPr>
              <a:t>его последняя жена </a:t>
            </a:r>
          </a:p>
          <a:p>
            <a:pPr algn="ctr"/>
            <a:r>
              <a:rPr lang="ru-RU" sz="2000" b="1" dirty="0" smtClean="0">
                <a:latin typeface="Times New Roman" pitchFamily="18" charset="0"/>
                <a:cs typeface="Times New Roman" pitchFamily="18" charset="0"/>
              </a:rPr>
              <a:t>Софья Андреевна Толстая-Есенина (1900 - 1957).</a:t>
            </a:r>
          </a:p>
          <a:p>
            <a:pPr algn="ctr"/>
            <a:r>
              <a:rPr lang="ru-RU" sz="2000" b="1" dirty="0" smtClean="0">
                <a:latin typeface="Times New Roman" pitchFamily="18" charset="0"/>
                <a:cs typeface="Times New Roman" pitchFamily="18" charset="0"/>
              </a:rPr>
              <a:t> Фото - 1925 год.</a:t>
            </a:r>
            <a:endParaRPr lang="ru-RU" sz="2000" b="1" dirty="0">
              <a:latin typeface="Times New Roman" pitchFamily="18" charset="0"/>
              <a:cs typeface="Times New Roman" pitchFamily="18" charset="0"/>
            </a:endParaRPr>
          </a:p>
        </p:txBody>
      </p:sp>
    </p:spTree>
  </p:cSld>
  <p:clrMapOvr>
    <a:masterClrMapping/>
  </p:clrMapOvr>
  <p:transition advClick="0" advTm="1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53000">
              <a:srgbClr val="D4DEFF"/>
            </a:gs>
            <a:gs pos="83000">
              <a:srgbClr val="D4DEFF"/>
            </a:gs>
            <a:gs pos="100000">
              <a:srgbClr val="96AB94"/>
            </a:gs>
          </a:gsLst>
          <a:lin ang="16200000" scaled="1"/>
          <a:tileRect/>
        </a:gradFill>
        <a:effectLst/>
      </p:bgPr>
    </p:bg>
    <p:spTree>
      <p:nvGrpSpPr>
        <p:cNvPr id="1" name=""/>
        <p:cNvGrpSpPr/>
        <p:nvPr/>
      </p:nvGrpSpPr>
      <p:grpSpPr>
        <a:xfrm>
          <a:off x="0" y="0"/>
          <a:ext cx="0" cy="0"/>
          <a:chOff x="0" y="0"/>
          <a:chExt cx="0" cy="0"/>
        </a:xfrm>
      </p:grpSpPr>
      <p:pic>
        <p:nvPicPr>
          <p:cNvPr id="2" name="Рисунок 1" descr="sergey-esenin-31s.jpg"/>
          <p:cNvPicPr>
            <a:picLocks noChangeAspect="1"/>
          </p:cNvPicPr>
          <p:nvPr/>
        </p:nvPicPr>
        <p:blipFill>
          <a:blip r:embed="rId2" cstate="print"/>
          <a:stretch>
            <a:fillRect/>
          </a:stretch>
        </p:blipFill>
        <p:spPr>
          <a:xfrm>
            <a:off x="179512" y="188640"/>
            <a:ext cx="4779711" cy="65253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Прямоугольник 2"/>
          <p:cNvSpPr/>
          <p:nvPr/>
        </p:nvSpPr>
        <p:spPr>
          <a:xfrm>
            <a:off x="5076056" y="2852936"/>
            <a:ext cx="4067944" cy="1938992"/>
          </a:xfrm>
          <a:prstGeom prst="rect">
            <a:avLst/>
          </a:prstGeom>
        </p:spPr>
        <p:txBody>
          <a:bodyPr wrap="square">
            <a:spAutoFit/>
          </a:bodyPr>
          <a:lstStyle/>
          <a:p>
            <a:r>
              <a:rPr lang="ru-RU" sz="2000" dirty="0" smtClean="0">
                <a:cs typeface="Arial" pitchFamily="34" charset="0"/>
              </a:rPr>
              <a:t>Родители Сергея Есенина: </a:t>
            </a:r>
            <a:br>
              <a:rPr lang="ru-RU" sz="2000" dirty="0" smtClean="0">
                <a:cs typeface="Arial" pitchFamily="34" charset="0"/>
              </a:rPr>
            </a:br>
            <a:r>
              <a:rPr lang="ru-RU" sz="2000" dirty="0" smtClean="0">
                <a:cs typeface="Arial" pitchFamily="34" charset="0"/>
              </a:rPr>
              <a:t>отец Александр Никитич Есенин (1873 - 1931), </a:t>
            </a:r>
            <a:br>
              <a:rPr lang="ru-RU" sz="2000" dirty="0" smtClean="0">
                <a:cs typeface="Arial" pitchFamily="34" charset="0"/>
              </a:rPr>
            </a:br>
            <a:r>
              <a:rPr lang="ru-RU" sz="2000" dirty="0" smtClean="0">
                <a:cs typeface="Arial" pitchFamily="34" charset="0"/>
              </a:rPr>
              <a:t>мать - Татьяна Фёдоровна Есенина, в девичестве Титова (1875 - 1955). </a:t>
            </a:r>
            <a:br>
              <a:rPr lang="ru-RU" sz="2000" dirty="0" smtClean="0">
                <a:cs typeface="Arial" pitchFamily="34" charset="0"/>
              </a:rPr>
            </a:br>
            <a:r>
              <a:rPr lang="ru-RU" sz="2000" dirty="0" smtClean="0">
                <a:cs typeface="Arial" pitchFamily="34" charset="0"/>
              </a:rPr>
              <a:t>На коленях - дочь Александра</a:t>
            </a:r>
            <a:endParaRPr lang="ru-RU" sz="2000" dirty="0">
              <a:cs typeface="Arial" pitchFamily="34" charset="0"/>
            </a:endParaRPr>
          </a:p>
        </p:txBody>
      </p:sp>
    </p:spTree>
  </p:cSld>
  <p:clrMapOvr>
    <a:masterClrMapping/>
  </p:clrMapOvr>
  <p:transition advClick="0" advTm="1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gs>
            <a:gs pos="25000">
              <a:srgbClr val="21D6E0"/>
            </a:gs>
            <a:gs pos="75000">
              <a:srgbClr val="0087E6"/>
            </a:gs>
            <a:gs pos="100000">
              <a:srgbClr val="005CB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33796" name="Picture 4"/>
          <p:cNvPicPr>
            <a:picLocks noGrp="1" noChangeAspect="1" noChangeArrowheads="1"/>
          </p:cNvPicPr>
          <p:nvPr>
            <p:ph type="body" idx="1"/>
          </p:nvPr>
        </p:nvPicPr>
        <p:blipFill>
          <a:blip r:embed="rId2" cstate="print"/>
          <a:srcRect/>
          <a:stretch>
            <a:fillRect/>
          </a:stretch>
        </p:blipFill>
        <p:spPr>
          <a:xfrm>
            <a:off x="2555875" y="0"/>
            <a:ext cx="3743325" cy="5084763"/>
          </a:xfrm>
          <a:noFill/>
          <a:ln/>
        </p:spPr>
      </p:pic>
      <p:pic>
        <p:nvPicPr>
          <p:cNvPr id="33797" name="Picture 5"/>
          <p:cNvPicPr>
            <a:picLocks noGrp="1" noChangeAspect="1" noChangeArrowheads="1"/>
          </p:cNvPicPr>
          <p:nvPr>
            <p:ph type="title"/>
          </p:nvPr>
        </p:nvPicPr>
        <p:blipFill>
          <a:blip r:embed="rId3" cstate="print"/>
          <a:srcRect/>
          <a:stretch>
            <a:fillRect/>
          </a:stretch>
        </p:blipFill>
        <p:spPr>
          <a:xfrm>
            <a:off x="6372225" y="0"/>
            <a:ext cx="2771775" cy="3357563"/>
          </a:xfrm>
          <a:noFill/>
          <a:ln/>
        </p:spPr>
      </p:pic>
      <p:pic>
        <p:nvPicPr>
          <p:cNvPr id="33798" name="Picture 6"/>
          <p:cNvPicPr>
            <a:picLocks noChangeAspect="1" noChangeArrowheads="1"/>
          </p:cNvPicPr>
          <p:nvPr/>
        </p:nvPicPr>
        <p:blipFill>
          <a:blip r:embed="rId4" cstate="print"/>
          <a:srcRect/>
          <a:stretch>
            <a:fillRect/>
          </a:stretch>
        </p:blipFill>
        <p:spPr bwMode="auto">
          <a:xfrm>
            <a:off x="539552" y="3429000"/>
            <a:ext cx="2411413" cy="3429000"/>
          </a:xfrm>
          <a:prstGeom prst="rect">
            <a:avLst/>
          </a:prstGeom>
          <a:noFill/>
          <a:ln w="9525">
            <a:noFill/>
            <a:miter lim="800000"/>
            <a:headEnd/>
            <a:tailEnd/>
          </a:ln>
          <a:effectLst/>
        </p:spPr>
      </p:pic>
      <p:pic>
        <p:nvPicPr>
          <p:cNvPr id="33799" name="Picture 7"/>
          <p:cNvPicPr>
            <a:picLocks noChangeAspect="1" noChangeArrowheads="1"/>
          </p:cNvPicPr>
          <p:nvPr/>
        </p:nvPicPr>
        <p:blipFill>
          <a:blip r:embed="rId5" cstate="print"/>
          <a:srcRect/>
          <a:stretch>
            <a:fillRect/>
          </a:stretch>
        </p:blipFill>
        <p:spPr bwMode="auto">
          <a:xfrm>
            <a:off x="0" y="0"/>
            <a:ext cx="2484438" cy="3357563"/>
          </a:xfrm>
          <a:prstGeom prst="rect">
            <a:avLst/>
          </a:prstGeom>
          <a:noFill/>
          <a:ln w="9525">
            <a:noFill/>
            <a:miter lim="800000"/>
            <a:headEnd/>
            <a:tailEnd/>
          </a:ln>
          <a:effectLst/>
        </p:spPr>
      </p:pic>
      <p:pic>
        <p:nvPicPr>
          <p:cNvPr id="33800" name="Picture 8"/>
          <p:cNvPicPr>
            <a:picLocks noChangeAspect="1" noChangeArrowheads="1"/>
          </p:cNvPicPr>
          <p:nvPr/>
        </p:nvPicPr>
        <p:blipFill>
          <a:blip r:embed="rId6" cstate="print"/>
          <a:srcRect/>
          <a:stretch>
            <a:fillRect/>
          </a:stretch>
        </p:blipFill>
        <p:spPr bwMode="auto">
          <a:xfrm>
            <a:off x="6227763" y="3573463"/>
            <a:ext cx="2708275" cy="3284537"/>
          </a:xfrm>
          <a:prstGeom prst="rect">
            <a:avLst/>
          </a:prstGeom>
          <a:noFill/>
          <a:ln w="9525">
            <a:noFill/>
            <a:miter lim="800000"/>
            <a:headEnd/>
            <a:tailEnd/>
          </a:ln>
          <a:effectLst/>
        </p:spPr>
      </p:pic>
      <p:pic>
        <p:nvPicPr>
          <p:cNvPr id="33801" name="Picture 9"/>
          <p:cNvPicPr>
            <a:picLocks noChangeAspect="1" noChangeArrowheads="1"/>
          </p:cNvPicPr>
          <p:nvPr/>
        </p:nvPicPr>
        <p:blipFill>
          <a:blip r:embed="rId7" cstate="print"/>
          <a:srcRect/>
          <a:stretch>
            <a:fillRect/>
          </a:stretch>
        </p:blipFill>
        <p:spPr bwMode="auto">
          <a:xfrm>
            <a:off x="3348038" y="3932238"/>
            <a:ext cx="2663825" cy="2925762"/>
          </a:xfrm>
          <a:prstGeom prst="rect">
            <a:avLst/>
          </a:prstGeom>
          <a:noFill/>
          <a:ln w="9525">
            <a:noFill/>
            <a:miter lim="800000"/>
            <a:headEnd/>
            <a:tailEnd/>
          </a:ln>
          <a:effectLst/>
        </p:spPr>
      </p:pic>
    </p:spTree>
  </p:cSld>
  <p:clrMapOvr>
    <a:masterClrMapping/>
  </p:clrMapOvr>
  <p:transition advClick="0" advTm="1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Природа 064"/>
          <p:cNvPicPr>
            <a:picLocks noChangeAspect="1" noChangeArrowheads="1"/>
          </p:cNvPicPr>
          <p:nvPr/>
        </p:nvPicPr>
        <p:blipFill>
          <a:blip r:embed="rId2" cstate="print"/>
          <a:srcRect/>
          <a:stretch>
            <a:fillRect/>
          </a:stretch>
        </p:blipFill>
        <p:spPr>
          <a:xfrm>
            <a:off x="0" y="0"/>
            <a:ext cx="9144000" cy="6858000"/>
          </a:xfrm>
          <a:prstGeom prst="rect">
            <a:avLst/>
          </a:prstGeom>
          <a:noFill/>
          <a:ln/>
        </p:spPr>
      </p:pic>
      <p:sp>
        <p:nvSpPr>
          <p:cNvPr id="4" name="Прямоугольник 3"/>
          <p:cNvSpPr/>
          <p:nvPr/>
        </p:nvSpPr>
        <p:spPr>
          <a:xfrm>
            <a:off x="2286000" y="2643182"/>
            <a:ext cx="4572000" cy="2092881"/>
          </a:xfrm>
          <a:prstGeom prst="rect">
            <a:avLst/>
          </a:prstGeom>
        </p:spPr>
        <p:txBody>
          <a:bodyPr wrap="square">
            <a:spAutoFit/>
          </a:bodyPr>
          <a:lstStyle/>
          <a:p>
            <a:pPr algn="ctr"/>
            <a:r>
              <a:rPr lang="ru-RU" sz="6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onotype Corsiva" pitchFamily="66" charset="0"/>
                <a:cs typeface="Arial" pitchFamily="34" charset="0"/>
              </a:rPr>
              <a:t>Трагический</a:t>
            </a:r>
          </a:p>
          <a:p>
            <a:pPr algn="ctr"/>
            <a:r>
              <a:rPr lang="ru-RU" sz="65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onotype Corsiva" pitchFamily="66" charset="0"/>
                <a:cs typeface="Arial" pitchFamily="34" charset="0"/>
              </a:rPr>
              <a:t>финал</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88000">
              <a:schemeClr val="accent3">
                <a:lumMod val="75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049" name="Picture 1" descr="F:\Алёне\CCF09022015_00010.jpg"/>
          <p:cNvPicPr>
            <a:picLocks noChangeAspect="1" noChangeArrowheads="1"/>
          </p:cNvPicPr>
          <p:nvPr/>
        </p:nvPicPr>
        <p:blipFill>
          <a:blip r:embed="rId2" cstate="print"/>
          <a:srcRect l="5691" t="8040" r="6430" b="5824"/>
          <a:stretch>
            <a:fillRect/>
          </a:stretch>
        </p:blipFill>
        <p:spPr bwMode="auto">
          <a:xfrm>
            <a:off x="4000496" y="285728"/>
            <a:ext cx="4286280" cy="4071966"/>
          </a:xfrm>
          <a:prstGeom prst="rect">
            <a:avLst/>
          </a:prstGeom>
          <a:noFill/>
        </p:spPr>
      </p:pic>
      <p:sp>
        <p:nvSpPr>
          <p:cNvPr id="2" name="Заголовок 1"/>
          <p:cNvSpPr>
            <a:spLocks noGrp="1"/>
          </p:cNvSpPr>
          <p:nvPr>
            <p:ph type="title"/>
          </p:nvPr>
        </p:nvSpPr>
        <p:spPr/>
        <p:txBody>
          <a:bodyPr>
            <a:normAutofit fontScale="90000"/>
          </a:bodyPr>
          <a:lstStyle/>
          <a:p>
            <a:r>
              <a:rPr lang="ru-RU" sz="1400" dirty="0" smtClean="0"/>
              <a:t/>
            </a:r>
            <a:br>
              <a:rPr lang="ru-RU" sz="1400" dirty="0" smtClean="0"/>
            </a:br>
            <a:r>
              <a:rPr lang="ru-RU" sz="1400" dirty="0" smtClean="0"/>
              <a:t>Мурзина М. Ангелы в сердце/ М.Мурзина // Комсомольская правда.– 2010. - №39. – С. 31</a:t>
            </a:r>
            <a:br>
              <a:rPr lang="ru-RU" sz="1400" dirty="0" smtClean="0"/>
            </a:br>
            <a:r>
              <a:rPr lang="ru-RU" sz="1400" dirty="0" smtClean="0"/>
              <a:t/>
            </a:r>
            <a:br>
              <a:rPr lang="ru-RU" sz="1400" dirty="0" smtClean="0"/>
            </a:br>
            <a:endParaRPr lang="ru-RU" sz="1400" dirty="0"/>
          </a:p>
        </p:txBody>
      </p:sp>
      <p:sp>
        <p:nvSpPr>
          <p:cNvPr id="4" name="Текст 3"/>
          <p:cNvSpPr>
            <a:spLocks noGrp="1"/>
          </p:cNvSpPr>
          <p:nvPr>
            <p:ph type="body" sz="half" idx="2"/>
          </p:nvPr>
        </p:nvSpPr>
        <p:spPr/>
        <p:txBody>
          <a:bodyPr/>
          <a:lstStyle/>
          <a:p>
            <a:pPr algn="just"/>
            <a:r>
              <a:rPr lang="ru-RU" dirty="0" smtClean="0"/>
              <a:t>В статье Марины Мурзиной «Ангелы в сердце» рассказывается о версиях  трагической смерти поэта.</a:t>
            </a:r>
          </a:p>
          <a:p>
            <a:pPr algn="just"/>
            <a:r>
              <a:rPr lang="ru-RU" dirty="0" smtClean="0"/>
              <a:t>У каждого гения есть жизнь – и есть судьба. Реальная биография с датами и фактами – и множество легенд и мифов с версиями, домыслами и вымыслами. Тем более если гений не умер в своей постели, «при нотариусе и враче», а убил себя или был убит. Вот это «или» и стало с конца 80-х годов 20-го века и доныне предметом дискуссий и исследований, поводом для утверждения, что в 1925-м в Ленинграде в гостинице «Англетер» 30-летнего поэта убили чекисты. Хотя эта версия родилась практически сразу после его смерти.</a:t>
            </a:r>
            <a:endParaRPr lang="ru-RU" dirty="0"/>
          </a:p>
        </p:txBody>
      </p:sp>
      <p:pic>
        <p:nvPicPr>
          <p:cNvPr id="58370" name="Picture 2" descr="D:\Мои документы\Алена\Алёне\CCF09022015_00005.jpg"/>
          <p:cNvPicPr>
            <a:picLocks noGrp="1" noChangeAspect="1" noChangeArrowheads="1"/>
          </p:cNvPicPr>
          <p:nvPr>
            <p:ph idx="1"/>
          </p:nvPr>
        </p:nvPicPr>
        <p:blipFill>
          <a:blip r:embed="rId3" cstate="print"/>
          <a:srcRect l="2733" t="4011"/>
          <a:stretch>
            <a:fillRect/>
          </a:stretch>
        </p:blipFill>
        <p:spPr bwMode="auto">
          <a:xfrm>
            <a:off x="4643438" y="2000240"/>
            <a:ext cx="4357718" cy="450059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Grp="1" noChangeArrowheads="1"/>
          </p:cNvSpPr>
          <p:nvPr>
            <p:ph type="title"/>
          </p:nvPr>
        </p:nvSpPr>
        <p:spPr/>
        <p:txBody>
          <a:bodyPr/>
          <a:lstStyle/>
          <a:p>
            <a:endParaRPr lang="ru-RU" dirty="0"/>
          </a:p>
        </p:txBody>
      </p:sp>
      <p:sp>
        <p:nvSpPr>
          <p:cNvPr id="144389" name="Rectangle 5"/>
          <p:cNvSpPr>
            <a:spLocks noGrp="1" noChangeArrowheads="1"/>
          </p:cNvSpPr>
          <p:nvPr>
            <p:ph type="body" sz="half" idx="1"/>
          </p:nvPr>
        </p:nvSpPr>
        <p:spPr/>
        <p:txBody>
          <a:bodyPr/>
          <a:lstStyle/>
          <a:p>
            <a:endParaRPr lang="ru-RU" sz="2800" dirty="0"/>
          </a:p>
        </p:txBody>
      </p:sp>
      <p:sp>
        <p:nvSpPr>
          <p:cNvPr id="144390" name="Rectangle 6"/>
          <p:cNvSpPr>
            <a:spLocks noGrp="1" noChangeArrowheads="1"/>
          </p:cNvSpPr>
          <p:nvPr>
            <p:ph type="clipArt" sz="half" idx="2"/>
          </p:nvPr>
        </p:nvSpPr>
        <p:spPr/>
      </p:sp>
      <p:sp>
        <p:nvSpPr>
          <p:cNvPr id="144392" name="Rectangle 8"/>
          <p:cNvSpPr>
            <a:spLocks noChangeArrowheads="1"/>
          </p:cNvSpPr>
          <p:nvPr/>
        </p:nvSpPr>
        <p:spPr bwMode="auto">
          <a:xfrm>
            <a:off x="0" y="1714500"/>
            <a:ext cx="9144000" cy="0"/>
          </a:xfrm>
          <a:prstGeom prst="rect">
            <a:avLst/>
          </a:prstGeom>
          <a:noFill/>
          <a:ln w="9525">
            <a:noFill/>
            <a:miter lim="800000"/>
            <a:headEnd/>
            <a:tailEnd/>
          </a:ln>
          <a:effectLst/>
        </p:spPr>
        <p:txBody>
          <a:bodyPr wrap="none" anchor="ctr">
            <a:spAutoFit/>
          </a:bodyPr>
          <a:lstStyle/>
          <a:p>
            <a:endParaRPr lang="ru-RU" dirty="0"/>
          </a:p>
        </p:txBody>
      </p:sp>
      <p:graphicFrame>
        <p:nvGraphicFramePr>
          <p:cNvPr id="144391" name="Object 7"/>
          <p:cNvGraphicFramePr>
            <a:graphicFrameLocks noChangeAspect="1"/>
          </p:cNvGraphicFramePr>
          <p:nvPr/>
        </p:nvGraphicFramePr>
        <p:xfrm>
          <a:off x="0" y="0"/>
          <a:ext cx="9144000" cy="6858000"/>
        </p:xfrm>
        <a:graphic>
          <a:graphicData uri="http://schemas.openxmlformats.org/presentationml/2006/ole">
            <p:oleObj spid="_x0000_s1026" name="Слайд" r:id="rId3" imgW="4572139" imgH="3429123" progId="PowerPoint.Slide.8">
              <p:embed/>
            </p:oleObj>
          </a:graphicData>
        </a:graphic>
      </p:graphicFrame>
      <p:sp>
        <p:nvSpPr>
          <p:cNvPr id="144393" name="Rectangle 9"/>
          <p:cNvSpPr>
            <a:spLocks noChangeArrowheads="1"/>
          </p:cNvSpPr>
          <p:nvPr/>
        </p:nvSpPr>
        <p:spPr bwMode="auto">
          <a:xfrm>
            <a:off x="395288" y="825500"/>
            <a:ext cx="14517687" cy="914400"/>
          </a:xfrm>
          <a:prstGeom prst="rect">
            <a:avLst/>
          </a:prstGeom>
          <a:noFill/>
          <a:ln w="9525">
            <a:noFill/>
            <a:miter lim="800000"/>
            <a:headEnd/>
            <a:tailEnd/>
          </a:ln>
          <a:effectLst/>
        </p:spPr>
        <p:txBody>
          <a:bodyPr anchor="ctr">
            <a:spAutoFit/>
          </a:bodyPr>
          <a:lstStyle/>
          <a:p>
            <a:endParaRPr lang="ru-RU" sz="5400" b="1" u="none" dirty="0">
              <a:latin typeface="Monotype Corsiva" pitchFamily="66" charset="0"/>
            </a:endParaRPr>
          </a:p>
        </p:txBody>
      </p:sp>
      <p:sp>
        <p:nvSpPr>
          <p:cNvPr id="144395" name="Rectangle 11"/>
          <p:cNvSpPr>
            <a:spLocks noChangeArrowheads="1"/>
          </p:cNvSpPr>
          <p:nvPr/>
        </p:nvSpPr>
        <p:spPr bwMode="auto">
          <a:xfrm>
            <a:off x="103188" y="2393950"/>
            <a:ext cx="8937625" cy="1190625"/>
          </a:xfrm>
          <a:prstGeom prst="rect">
            <a:avLst/>
          </a:prstGeom>
          <a:noFill/>
          <a:ln w="9525">
            <a:noFill/>
            <a:miter lim="800000"/>
            <a:headEnd/>
            <a:tailEnd/>
          </a:ln>
          <a:effectLst/>
        </p:spPr>
        <p:txBody>
          <a:bodyPr anchor="ctr">
            <a:spAutoFit/>
          </a:bodyPr>
          <a:lstStyle/>
          <a:p>
            <a:pPr algn="ctr"/>
            <a:r>
              <a:rPr lang="ru-RU" sz="3600" b="1" u="none" dirty="0">
                <a:latin typeface="Monotype Corsiva" pitchFamily="66" charset="0"/>
              </a:rPr>
              <a:t>«Мы теперь уходим понемногу</a:t>
            </a:r>
          </a:p>
          <a:p>
            <a:pPr algn="ctr"/>
            <a:r>
              <a:rPr lang="ru-RU" sz="3600" b="1" u="none" dirty="0">
                <a:latin typeface="Monotype Corsiva" pitchFamily="66" charset="0"/>
              </a:rPr>
              <a:t> В ту страну, где тишь и благодать»</a:t>
            </a:r>
          </a:p>
        </p:txBody>
      </p:sp>
    </p:spTree>
  </p:cSld>
  <p:clrMapOvr>
    <a:masterClrMapping/>
  </p:clrMapOvr>
  <p:transition spd="med" advClick="0" advTm="15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tx2">
                <a:lumMod val="60000"/>
                <a:lumOff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sz="half" idx="1"/>
          </p:nvPr>
        </p:nvSpPr>
        <p:spPr/>
        <p:txBody>
          <a:bodyPr/>
          <a:lstStyle/>
          <a:p>
            <a:pPr fontAlgn="auto">
              <a:lnSpc>
                <a:spcPct val="80000"/>
              </a:lnSpc>
              <a:buFont typeface="Arial" pitchFamily="34" charset="0"/>
              <a:buChar char="•"/>
              <a:defRPr/>
            </a:pPr>
            <a:r>
              <a:rPr lang="ru-RU" sz="16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 очередной раз пытается начать семейную жизнь, но его союз с С. А. Толстой (внучкой Л. Н. Толстого) не был счастливым. В конце ноября 1925 измученный скитальчеством и бивуачным бытом поэт попадает в психоневрологическую клинику. </a:t>
            </a:r>
          </a:p>
          <a:p>
            <a:pPr fontAlgn="auto">
              <a:lnSpc>
                <a:spcPct val="80000"/>
              </a:lnSpc>
              <a:buFont typeface="Arial" pitchFamily="34" charset="0"/>
              <a:buChar char="•"/>
              <a:defRPr/>
            </a:pPr>
            <a:r>
              <a:rPr lang="ru-RU" sz="16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Одним из последних его произведений стала поэма «Черный человек» («Друг мой, друг мой, Я очень и очень болен...»), в которой прошедшая жизнь предстает частью ночного кошмара.</a:t>
            </a:r>
          </a:p>
        </p:txBody>
      </p:sp>
      <p:pic>
        <p:nvPicPr>
          <p:cNvPr id="18436" name="Picture 4" descr="есенин бюст"/>
          <p:cNvPicPr>
            <a:picLocks noChangeAspect="1" noChangeArrowheads="1"/>
          </p:cNvPicPr>
          <p:nvPr/>
        </p:nvPicPr>
        <p:blipFill>
          <a:blip r:embed="rId2" cstate="print"/>
          <a:srcRect t="4913" r="2863" b="3442"/>
          <a:stretch>
            <a:fillRect/>
          </a:stretch>
        </p:blipFill>
        <p:spPr bwMode="auto">
          <a:xfrm>
            <a:off x="5076056" y="1772816"/>
            <a:ext cx="3657600" cy="3092450"/>
          </a:xfrm>
          <a:prstGeom prst="rect">
            <a:avLst/>
          </a:prstGeom>
          <a:noFill/>
          <a:ln w="9525">
            <a:noFill/>
            <a:miter lim="800000"/>
            <a:headEnd/>
            <a:tailEnd/>
          </a:ln>
        </p:spPr>
      </p:pic>
      <p:sp>
        <p:nvSpPr>
          <p:cNvPr id="18437" name="Text Box 5"/>
          <p:cNvSpPr txBox="1">
            <a:spLocks noChangeArrowheads="1"/>
          </p:cNvSpPr>
          <p:nvPr/>
        </p:nvSpPr>
        <p:spPr bwMode="auto">
          <a:xfrm>
            <a:off x="5029200" y="4953000"/>
            <a:ext cx="3810000" cy="2114425"/>
          </a:xfrm>
          <a:prstGeom prst="rect">
            <a:avLst/>
          </a:prstGeom>
          <a:noFill/>
          <a:ln w="9525">
            <a:noFill/>
            <a:miter lim="800000"/>
            <a:headEnd/>
            <a:tailEnd/>
          </a:ln>
          <a:effectLst/>
        </p:spPr>
        <p:txBody>
          <a:bodyPr>
            <a:spAutoFit/>
          </a:bodyPr>
          <a:lstStyle/>
          <a:p>
            <a:pPr>
              <a:lnSpc>
                <a:spcPct val="80000"/>
              </a:lnSpc>
              <a:spcBef>
                <a:spcPct val="20000"/>
              </a:spcBef>
              <a:buFontTx/>
              <a:buChar char="•"/>
            </a:pPr>
            <a:r>
              <a:rPr 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Прервав курс лечения,</a:t>
            </a:r>
          </a:p>
          <a:p>
            <a:pPr>
              <a:lnSpc>
                <a:spcPct val="80000"/>
              </a:lnSpc>
              <a:spcBef>
                <a:spcPct val="20000"/>
              </a:spcBef>
            </a:pPr>
            <a:r>
              <a:rPr lang="ru-RU"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23 декабря Есенин поехал в Ленинград, где в ночь на 28 декабря в состоянии глубокой душевной депрессии в гостинице «Англетер» покончил с собой.</a:t>
            </a:r>
            <a:endParaRPr lang="ru-RU" b="1" i="1" dirty="0"/>
          </a:p>
          <a:p>
            <a:pPr>
              <a:spcBef>
                <a:spcPct val="50000"/>
              </a:spcBef>
            </a:pPr>
            <a:endParaRPr lang="ru-RU" dirty="0"/>
          </a:p>
        </p:txBody>
      </p:sp>
    </p:spTree>
  </p:cSld>
  <p:clrMapOvr>
    <a:masterClrMapping/>
  </p:clrMapOvr>
  <p:transition spd="slow">
    <p:blinds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75000"/>
                <a:alpha val="95000"/>
              </a:schemeClr>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7813"/>
            <a:ext cx="8218488" cy="1206500"/>
          </a:xfrm>
        </p:spPr>
        <p:txBody>
          <a:bodyPr/>
          <a:lstStyle/>
          <a:p>
            <a:pPr eaLnBrk="1" hangingPunct="1">
              <a:defRPr/>
            </a:pPr>
            <a:r>
              <a:rPr lang="ru-RU" sz="4000" dirty="0" smtClean="0">
                <a:solidFill>
                  <a:schemeClr val="folHlink"/>
                </a:solidFill>
              </a:rPr>
              <a:t>Памятник С.А.Есенину </a:t>
            </a:r>
            <a:br>
              <a:rPr lang="ru-RU" sz="4000" dirty="0" smtClean="0">
                <a:solidFill>
                  <a:schemeClr val="folHlink"/>
                </a:solidFill>
              </a:rPr>
            </a:br>
            <a:r>
              <a:rPr lang="ru-RU" sz="3200" dirty="0" smtClean="0"/>
              <a:t>на Ваганьковском кладбище в Москве</a:t>
            </a:r>
          </a:p>
        </p:txBody>
      </p:sp>
      <p:pic>
        <p:nvPicPr>
          <p:cNvPr id="14339" name="Picture 4"/>
          <p:cNvPicPr>
            <a:picLocks noGrp="1" noChangeAspect="1" noChangeArrowheads="1"/>
          </p:cNvPicPr>
          <p:nvPr>
            <p:ph type="body" idx="1"/>
          </p:nvPr>
        </p:nvPicPr>
        <p:blipFill>
          <a:blip r:embed="rId2" cstate="print"/>
          <a:srcRect/>
          <a:stretch>
            <a:fillRect/>
          </a:stretch>
        </p:blipFill>
        <p:spPr>
          <a:xfrm>
            <a:off x="1714500" y="1617663"/>
            <a:ext cx="5715000" cy="4495800"/>
          </a:xfrm>
          <a:noFill/>
          <a:ln w="57150" cmpd="thickThin">
            <a:solidFill>
              <a:srgbClr val="000000"/>
            </a:solidFill>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mp;Kcy;&amp;ocy; &amp;Dcy;&amp;ncy;&amp;yucy; &amp;Pcy;&amp;ocy;&amp;bcy;&amp;iecy;&amp;dcy;&amp;ycy; - &amp;IEcy;&amp;lcy;&amp;iecy;&amp;ncy;&amp;acy; &amp;Vcy;&amp;lcy;&amp;acy;&amp;dcy;&amp;icy;&amp;mcy;&amp;icy;&amp;rcy;&amp;ocy;&amp;vcy;&amp;ncy;&amp;acy; &amp;Scy;&amp;icy;&amp;dcy;&amp;ocy;&amp;rcy;&amp;ocy;&amp;vcy;&amp;acy;"/>
          <p:cNvPicPr>
            <a:picLocks noChangeAspect="1" noChangeArrowheads="1"/>
          </p:cNvPicPr>
          <p:nvPr/>
        </p:nvPicPr>
        <p:blipFill>
          <a:blip r:embed="rId2" cstate="print"/>
          <a:srcRect/>
          <a:stretch>
            <a:fillRect/>
          </a:stretch>
        </p:blipFill>
        <p:spPr bwMode="auto">
          <a:xfrm>
            <a:off x="0" y="0"/>
            <a:ext cx="9144000" cy="6858000"/>
          </a:xfrm>
          <a:prstGeom prst="rect">
            <a:avLst/>
          </a:prstGeom>
          <a:noFill/>
          <a:effectLst>
            <a:softEdge rad="635000"/>
          </a:effectLst>
        </p:spPr>
      </p:pic>
      <p:sp>
        <p:nvSpPr>
          <p:cNvPr id="3" name="Прямоугольник 2"/>
          <p:cNvSpPr/>
          <p:nvPr/>
        </p:nvSpPr>
        <p:spPr>
          <a:xfrm rot="10800000" flipV="1">
            <a:off x="701570" y="2802233"/>
            <a:ext cx="7740860" cy="861774"/>
          </a:xfrm>
          <a:prstGeom prst="rect">
            <a:avLst/>
          </a:prstGeom>
        </p:spPr>
        <p:txBody>
          <a:bodyPr wrap="square">
            <a:spAutoFit/>
          </a:bodyPr>
          <a:lstStyle/>
          <a:p>
            <a:r>
              <a:rPr lang="ru-RU" sz="5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rPr>
              <a:t>Спасибо за внимание!</a:t>
            </a:r>
            <a:endParaRPr lang="ru-RU" sz="5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itchFamily="66" charset="0"/>
            </a:endParaRPr>
          </a:p>
        </p:txBody>
      </p:sp>
      <p:pic>
        <p:nvPicPr>
          <p:cNvPr id="51204" name="Picture 4" descr="&amp;Kcy;&amp;ycy;&amp;rcy;&amp;gcy;&amp;ycy;&amp;zcy;&amp;scy;&amp;tcy;&amp;acy;&amp;ncy;&amp;tscy;&amp;ycy; &amp;scy;&amp;tcy;&amp;acy;&amp;lcy;&amp;icy; &amp;pcy;&amp;ocy;&amp;bcy;&amp;iecy;&amp;dcy;&amp;icy;&amp;tcy;&amp;iecy;&amp;lcy;&amp;yacy;&amp;mcy;&amp;icy; &amp;mcy;&amp;iecy;&amp;zhcy;&amp;dcy;&amp;ucy;&amp;ncy;&amp;acy;&amp;rcy;&amp;ocy;&amp;dcy;&amp;ncy;&amp;ocy;&amp;gcy;&amp;ocy; &amp;lcy;&amp;icy;&amp;tcy;&amp;iecy;&amp;rcy;&amp;acy;&amp;tcy;&amp;ucy;&amp;rcy;&amp;ncy;&amp;ocy;&amp;gcy;&amp;ocy; &amp;fcy;&amp;iecy;&amp;scy;&amp;tcy;&amp;icy;&amp;vcy;&amp;acy;&amp;lcy;&amp;yacy; &quot; &amp;Kcy;&amp;ucy;&amp;lcy;&amp;softcy;&amp;tcy;&amp;ucy;&amp;rcy;&amp;acy; &amp;icy; &amp;scy;&amp;pcy;&amp;ocy;&amp;rcy;&amp;tcy; &quot; K-News: &amp;Ncy;&amp;ocy;&amp;vcy;&amp;ocy;&amp;scy;&amp;tcy;&amp;icy; &amp;Kcy;&amp;ycy;&amp;rcy;&amp;gcy;&amp;ycy;&amp;zcy;&amp;scy;&amp;tcy;&amp;acy;&amp;ncy;&amp;acy;, &amp;Kcy;&amp;icy;&amp;rcy;&amp;gcy;&amp;icy;&amp;zcy;&amp;icy;"/>
          <p:cNvPicPr>
            <a:picLocks noChangeAspect="1" noChangeArrowheads="1"/>
          </p:cNvPicPr>
          <p:nvPr/>
        </p:nvPicPr>
        <p:blipFill>
          <a:blip r:embed="rId3" cstate="print"/>
          <a:srcRect/>
          <a:stretch>
            <a:fillRect/>
          </a:stretch>
        </p:blipFill>
        <p:spPr bwMode="auto">
          <a:xfrm>
            <a:off x="683568" y="332656"/>
            <a:ext cx="3267341" cy="2245823"/>
          </a:xfrm>
          <a:prstGeom prst="rect">
            <a:avLst/>
          </a:prstGeom>
          <a:noFill/>
          <a:effectLst>
            <a:softEdge rad="317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3" name="Picture 5" descr="Картинка 3 из 981">
            <a:hlinkClick r:id="rId2"/>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softEdge rad="317500"/>
          </a:effectLst>
        </p:spPr>
      </p:pic>
    </p:spTree>
  </p:cSld>
  <p:clrMapOvr>
    <a:masterClrMapping/>
  </p:clrMapOvr>
  <p:transition advClick="0" advTm="1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2" name="Рисунок 1" descr="sergey-esenin-1s.jpg"/>
          <p:cNvPicPr>
            <a:picLocks noChangeAspect="1"/>
          </p:cNvPicPr>
          <p:nvPr/>
        </p:nvPicPr>
        <p:blipFill>
          <a:blip r:embed="rId2" cstate="print"/>
          <a:stretch>
            <a:fillRect/>
          </a:stretch>
        </p:blipFill>
        <p:spPr>
          <a:xfrm>
            <a:off x="251520" y="116632"/>
            <a:ext cx="5089872" cy="66070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Прямоугольник 2"/>
          <p:cNvSpPr/>
          <p:nvPr/>
        </p:nvSpPr>
        <p:spPr>
          <a:xfrm>
            <a:off x="5436096" y="1988840"/>
            <a:ext cx="3491880" cy="3693319"/>
          </a:xfrm>
          <a:prstGeom prst="rect">
            <a:avLst/>
          </a:prstGeom>
        </p:spPr>
        <p:txBody>
          <a:bodyPr wrap="square">
            <a:spAutoFit/>
          </a:bodyPr>
          <a:lstStyle/>
          <a:p>
            <a:r>
              <a:rPr lang="ru-RU" dirty="0" smtClean="0"/>
              <a:t>Сергей Есенин с сестрами Екатериной и Александрой (Шурой). 1912 год</a:t>
            </a:r>
            <a:br>
              <a:rPr lang="ru-RU" dirty="0" smtClean="0"/>
            </a:br>
            <a:r>
              <a:rPr lang="ru-RU" dirty="0" smtClean="0"/>
              <a:t/>
            </a:r>
            <a:br>
              <a:rPr lang="ru-RU" dirty="0" smtClean="0"/>
            </a:br>
            <a:r>
              <a:rPr lang="ru-RU" dirty="0" smtClean="0"/>
              <a:t>Есенина Екатерина Александровна (1905 - 1977)</a:t>
            </a:r>
            <a:br>
              <a:rPr lang="ru-RU" dirty="0" smtClean="0"/>
            </a:br>
            <a:r>
              <a:rPr lang="ru-RU" dirty="0" smtClean="0"/>
              <a:t>Есенина Ольга Александровна - рано скончалась. </a:t>
            </a:r>
            <a:br>
              <a:rPr lang="ru-RU" dirty="0" smtClean="0"/>
            </a:br>
            <a:r>
              <a:rPr lang="ru-RU" dirty="0" smtClean="0"/>
              <a:t>Есенина Александра Александровна (1911 - 1 июня 1981),</a:t>
            </a:r>
            <a:br>
              <a:rPr lang="ru-RU" dirty="0" smtClean="0"/>
            </a:br>
            <a:r>
              <a:rPr lang="ru-RU" dirty="0" smtClean="0"/>
              <a:t>похоронена недалеко от Сергея Есенина </a:t>
            </a:r>
            <a:endParaRPr lang="ru-RU" dirty="0"/>
          </a:p>
        </p:txBody>
      </p:sp>
    </p:spTree>
  </p:cSld>
  <p:clrMapOvr>
    <a:masterClrMapping/>
  </p:clrMapOvr>
  <p:transition advClick="0" advTm="1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9000">
              <a:schemeClr val="accent6">
                <a:lumMod val="60000"/>
                <a:lumOff val="40000"/>
              </a:schemeClr>
            </a:gs>
            <a:gs pos="30000">
              <a:srgbClr val="D49E6C"/>
            </a:gs>
            <a:gs pos="70000">
              <a:srgbClr val="A65528"/>
            </a:gs>
            <a:gs pos="100000">
              <a:srgbClr val="663012"/>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7105" name="Picture 1" descr="F:\Алёне\CCF09022015_00013.jpg"/>
          <p:cNvPicPr>
            <a:picLocks noChangeAspect="1" noChangeArrowheads="1"/>
          </p:cNvPicPr>
          <p:nvPr/>
        </p:nvPicPr>
        <p:blipFill>
          <a:blip r:embed="rId2" cstate="print"/>
          <a:srcRect t="5584" r="1934" b="5081"/>
          <a:stretch>
            <a:fillRect/>
          </a:stretch>
        </p:blipFill>
        <p:spPr bwMode="auto">
          <a:xfrm>
            <a:off x="4143372" y="285728"/>
            <a:ext cx="3621718" cy="4572032"/>
          </a:xfrm>
          <a:prstGeom prst="rect">
            <a:avLst/>
          </a:prstGeom>
          <a:noFill/>
        </p:spPr>
      </p:pic>
      <p:sp>
        <p:nvSpPr>
          <p:cNvPr id="2" name="Заголовок 1"/>
          <p:cNvSpPr>
            <a:spLocks noGrp="1"/>
          </p:cNvSpPr>
          <p:nvPr>
            <p:ph type="title"/>
          </p:nvPr>
        </p:nvSpPr>
        <p:spPr/>
        <p:txBody>
          <a:bodyPr>
            <a:normAutofit/>
          </a:bodyPr>
          <a:lstStyle/>
          <a:p>
            <a:r>
              <a:rPr lang="ru-RU" sz="1400" dirty="0" smtClean="0"/>
              <a:t>Сергей Есенин: вера, надежды, иллюзии // Новая библиотека. – 2010. - №18. – С. 8-15</a:t>
            </a:r>
            <a:br>
              <a:rPr lang="ru-RU" sz="1400" dirty="0" smtClean="0"/>
            </a:br>
            <a:r>
              <a:rPr lang="ru-RU" sz="1400" dirty="0" smtClean="0"/>
              <a:t/>
            </a:r>
            <a:br>
              <a:rPr lang="ru-RU" sz="1400" dirty="0" smtClean="0"/>
            </a:br>
            <a:endParaRPr lang="ru-RU" sz="1400" dirty="0"/>
          </a:p>
        </p:txBody>
      </p:sp>
      <p:sp>
        <p:nvSpPr>
          <p:cNvPr id="4" name="Текст 3"/>
          <p:cNvSpPr>
            <a:spLocks noGrp="1"/>
          </p:cNvSpPr>
          <p:nvPr>
            <p:ph type="body" sz="half" idx="2"/>
          </p:nvPr>
        </p:nvSpPr>
        <p:spPr/>
        <p:txBody>
          <a:bodyPr>
            <a:normAutofit lnSpcReduction="10000"/>
          </a:bodyPr>
          <a:lstStyle/>
          <a:p>
            <a:pPr algn="just"/>
            <a:r>
              <a:rPr lang="ru-RU" dirty="0" smtClean="0"/>
              <a:t>В журнале «Новая библиотека» 2010 года, представлена статья «Сергей Есенин: вера, надежды, иллюзии».</a:t>
            </a:r>
          </a:p>
          <a:p>
            <a:pPr algn="just"/>
            <a:r>
              <a:rPr lang="ru-RU" dirty="0" smtClean="0"/>
              <a:t>В статье рассказывается о биографии поэта. Есенин родился в семье крестьянина. Рано для своего возраста стал увлекать литературой, которая впоследствии способствовала его творческому началу.</a:t>
            </a:r>
          </a:p>
          <a:p>
            <a:pPr algn="just"/>
            <a:r>
              <a:rPr lang="ru-RU" dirty="0" smtClean="0"/>
              <a:t>Также в статье подробно рассказывается о его творчестве, как он начал писать первые свои произведения. Все слушатели  рукоплескали ему и ждали вновь услышать его новые стихи. </a:t>
            </a:r>
          </a:p>
          <a:p>
            <a:pPr algn="just"/>
            <a:r>
              <a:rPr lang="ru-RU" dirty="0" smtClean="0"/>
              <a:t>В статье описана его личная жизнь и трагический конец. В журнале представлены фотографии Сергея Есенина и памятники воздвигнутые в его честь, свидетельствующие о том, что люди помнят и чтят Великого поэта.        </a:t>
            </a:r>
            <a:endParaRPr lang="ru-RU" dirty="0"/>
          </a:p>
        </p:txBody>
      </p:sp>
      <p:pic>
        <p:nvPicPr>
          <p:cNvPr id="57346" name="Picture 2" descr="D:\Мои документы\Алена\Алёне\CCF09022015_00014.jpg"/>
          <p:cNvPicPr>
            <a:picLocks noGrp="1" noChangeAspect="1" noChangeArrowheads="1"/>
          </p:cNvPicPr>
          <p:nvPr>
            <p:ph idx="1"/>
          </p:nvPr>
        </p:nvPicPr>
        <p:blipFill>
          <a:blip r:embed="rId3" cstate="print"/>
          <a:srcRect/>
          <a:stretch>
            <a:fillRect/>
          </a:stretch>
        </p:blipFill>
        <p:spPr bwMode="auto">
          <a:xfrm>
            <a:off x="4857752" y="1857364"/>
            <a:ext cx="3643338" cy="4340237"/>
          </a:xfrm>
          <a:prstGeom prst="rect">
            <a:avLst/>
          </a:prstGeom>
          <a:noFill/>
          <a:ln>
            <a:solidFill>
              <a:schemeClr val="accent3"/>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Home\Мои документы\Мои рисунки\Село Константиново.jpg"/>
          <p:cNvPicPr>
            <a:picLocks noGrp="1" noChangeAspect="1" noChangeArrowheads="1"/>
          </p:cNvPicPr>
          <p:nvPr>
            <p:ph type="pic" idx="1"/>
          </p:nvPr>
        </p:nvPicPr>
        <p:blipFill>
          <a:blip r:embed="rId2" cstate="print"/>
          <a:srcRect/>
          <a:stretch>
            <a:fillRect/>
          </a:stretch>
        </p:blipFill>
        <p:spPr>
          <a:xfrm>
            <a:off x="0" y="0"/>
            <a:ext cx="9150882" cy="6858000"/>
          </a:xfrm>
        </p:spPr>
      </p:pic>
    </p:spTree>
  </p:cSld>
  <p:clrMapOvr>
    <a:masterClrMapping/>
  </p:clrMapOvr>
  <p:transition advClick="0" advTm="15000"/>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TotalTime>
  <Words>2431</Words>
  <Application>Microsoft Office PowerPoint</Application>
  <PresentationFormat>Экран (4:3)</PresentationFormat>
  <Paragraphs>141</Paragraphs>
  <Slides>56</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56</vt:i4>
      </vt:variant>
    </vt:vector>
  </HeadingPairs>
  <TitlesOfParts>
    <vt:vector size="58" baseType="lpstr">
      <vt:lpstr>Тема Office</vt:lpstr>
      <vt:lpstr>Слайд</vt:lpstr>
      <vt:lpstr>Слайд 1</vt:lpstr>
      <vt:lpstr>Слайд 2</vt:lpstr>
      <vt:lpstr>Слайд 3</vt:lpstr>
      <vt:lpstr>У Есенина в селе Константиново // Российская Федерация сегодня. – 2007.- №4. – С. 82-83  </vt:lpstr>
      <vt:lpstr>Слайд 5</vt:lpstr>
      <vt:lpstr>Слайд 6</vt:lpstr>
      <vt:lpstr>Слайд 7</vt:lpstr>
      <vt:lpstr>Сергей Есенин: вера, надежды, иллюзии // Новая библиотека. – 2010. - №18. – С. 8-15  </vt:lpstr>
      <vt:lpstr>Слайд 9</vt:lpstr>
      <vt:lpstr>Слайд 10</vt:lpstr>
      <vt:lpstr>Слайд 11</vt:lpstr>
      <vt:lpstr>Слайд 12</vt:lpstr>
      <vt:lpstr>Слайд 13</vt:lpstr>
      <vt:lpstr>Слайд 14</vt:lpstr>
      <vt:lpstr>Слайд 15</vt:lpstr>
      <vt:lpstr>Слайд 16</vt:lpstr>
      <vt:lpstr>Дубравный Е. Журавли, застигнутые вьюгой… / Е. Дубравный // Белгородская правда. – 2011. - №3  . – С. 2</vt:lpstr>
      <vt:lpstr>Слайд 18</vt:lpstr>
      <vt:lpstr>Слайд 19</vt:lpstr>
      <vt:lpstr>Слайд 20</vt:lpstr>
      <vt:lpstr>Слайд 21</vt:lpstr>
      <vt:lpstr>Слайд 22</vt:lpstr>
      <vt:lpstr>Слайд 23</vt:lpstr>
      <vt:lpstr>Слайд 24</vt:lpstr>
      <vt:lpstr>Сидоров Ю. Рязанский самородок / Ю. Сидоров // Советская Россия. – 2012. - №104. –С.6-7  </vt:lpstr>
      <vt:lpstr> Есенин С.А. Собрание стихотворений. Т. 2: репринтное воспроизведение издания 1926 г. / С.А. Есенин. – М.: ТОО «Кузнецкий мост», ГФ «Полиграф ресурсы», 1994. – 198 с.</vt:lpstr>
      <vt:lpstr>«Моя лирика жива одной большой любовью, любовью к Родине!»                                      С.Есенин</vt:lpstr>
      <vt:lpstr>Есенин С.А. Снежные ветры: Стихотворения, поэмы / Сост., вступ. Статья и примеч. С.П. Кошечкина; Худож. А.В. Денисова. –М.: Сов. Россия, 1985. 240 с.</vt:lpstr>
      <vt:lpstr>Слайд 29</vt:lpstr>
      <vt:lpstr>Есенин С.А. Стихотворения; Поэмы / Сост. и вступит. Статья А. Козловского. – М.: Художественная литература, 1983. – 479 с.  </vt:lpstr>
      <vt:lpstr>Слайд 31</vt:lpstr>
      <vt:lpstr>Есенин С. Синь, упавшая в реку / Сост., вступ. Статья и прим. С.П. Кошечкина; Ил. И.Н.Новодережкина. – М.: Правда, 1985. – 732 с. </vt:lpstr>
      <vt:lpstr>Слайд 33</vt:lpstr>
      <vt:lpstr>Есенин С.А. Избранные сочинения / Сост., вступ. статья и примеч. А.Козловского. – М.: Художественная литература, 1983. – 432 с.   </vt:lpstr>
      <vt:lpstr>Есенин С.А. Стихотворения и поэмы / Сост., автор вступ. Статьи и примеч. И.К. Сушилина. – М.: Советская Россия, 1985. – 272 с.</vt:lpstr>
      <vt:lpstr>Слайд 36</vt:lpstr>
      <vt:lpstr>Есенин С.А. Собрание сочинений: В 2т. Т.2. Стихотворения. Проза. Статьи. Письма / Сост. И коммент. Ю.Л. Прокушева. –М.: Советская Россия: Современник, 1990. – 384 с.</vt:lpstr>
      <vt:lpstr>Слайд 38</vt:lpstr>
      <vt:lpstr>Безелянская А. «Дар поэта – ласкать и карябать…» / А. Безелянская // Студенческий меридиан. – 2011. - №5. – С. 64-67</vt:lpstr>
      <vt:lpstr>Слайд 40</vt:lpstr>
      <vt:lpstr>Слайд 41</vt:lpstr>
      <vt:lpstr>Слайд 42</vt:lpstr>
      <vt:lpstr>Слайд 43</vt:lpstr>
      <vt:lpstr>Слайд 44</vt:lpstr>
      <vt:lpstr>Коростелева В. Улеглась моя былая рана… / В. Коростелева //Сельская жизнь. – 2010. - №76. – С. 4-5 </vt:lpstr>
      <vt:lpstr>Слайд 46</vt:lpstr>
      <vt:lpstr>Слайд 47</vt:lpstr>
      <vt:lpstr>Есенин и Галина Бениславская</vt:lpstr>
      <vt:lpstr>Слайд 49</vt:lpstr>
      <vt:lpstr>Слайд 50</vt:lpstr>
      <vt:lpstr>Слайд 51</vt:lpstr>
      <vt:lpstr> Мурзина М. Ангелы в сердце/ М.Мурзина // Комсомольская правда.– 2010. - №39. – С. 31  </vt:lpstr>
      <vt:lpstr>Слайд 53</vt:lpstr>
      <vt:lpstr>Слайд 54</vt:lpstr>
      <vt:lpstr>Памятник С.А.Есенину  на Ваганьковском кладбище в Москве</vt:lpstr>
      <vt:lpstr>Слайд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anichina</cp:lastModifiedBy>
  <cp:revision>128</cp:revision>
  <dcterms:modified xsi:type="dcterms:W3CDTF">2015-03-19T06:24:33Z</dcterms:modified>
</cp:coreProperties>
</file>